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8" r:id="rId2"/>
    <p:sldId id="279" r:id="rId3"/>
    <p:sldId id="282" r:id="rId4"/>
    <p:sldId id="284" r:id="rId5"/>
    <p:sldId id="285" r:id="rId6"/>
    <p:sldId id="268" r:id="rId7"/>
    <p:sldId id="256" r:id="rId8"/>
    <p:sldId id="257" r:id="rId9"/>
    <p:sldId id="258" r:id="rId10"/>
    <p:sldId id="259" r:id="rId11"/>
    <p:sldId id="262" r:id="rId12"/>
    <p:sldId id="293" r:id="rId13"/>
    <p:sldId id="299" r:id="rId14"/>
    <p:sldId id="308" r:id="rId15"/>
    <p:sldId id="306" r:id="rId16"/>
    <p:sldId id="305" r:id="rId17"/>
    <p:sldId id="307" r:id="rId18"/>
    <p:sldId id="295" r:id="rId19"/>
    <p:sldId id="296" r:id="rId20"/>
    <p:sldId id="264" r:id="rId21"/>
    <p:sldId id="265" r:id="rId22"/>
    <p:sldId id="304"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A3D"/>
    <a:srgbClr val="09A727"/>
    <a:srgbClr val="004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88" autoAdjust="0"/>
  </p:normalViewPr>
  <p:slideViewPr>
    <p:cSldViewPr>
      <p:cViewPr>
        <p:scale>
          <a:sx n="71" d="100"/>
          <a:sy n="71" d="100"/>
        </p:scale>
        <p:origin x="-390" y="33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16F88-86AA-496E-ABD3-187962880191}" type="datetimeFigureOut">
              <a:rPr lang="en-US" smtClean="0"/>
              <a:pPr/>
              <a:t>9/6/2012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CE2AB0-D77A-43CB-A1D6-D3BD7458D334}" type="slidenum">
              <a:rPr lang="en-US" smtClean="0"/>
              <a:pPr/>
              <a:t>‹#›</a:t>
            </a:fld>
            <a:endParaRPr lang="en-US"/>
          </a:p>
        </p:txBody>
      </p:sp>
    </p:spTree>
    <p:extLst>
      <p:ext uri="{BB962C8B-B14F-4D97-AF65-F5344CB8AC3E}">
        <p14:creationId xmlns:p14="http://schemas.microsoft.com/office/powerpoint/2010/main" val="1532917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14F46-914E-4795-B12F-E2B5DC01C199}" type="datetimeFigureOut">
              <a:rPr lang="en-US" smtClean="0"/>
              <a:pPr/>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08F53-44E0-41E9-9BD4-2AE46A648D80}" type="slidenum">
              <a:rPr lang="en-US" smtClean="0"/>
              <a:pPr/>
              <a:t>‹#›</a:t>
            </a:fld>
            <a:endParaRPr lang="en-US"/>
          </a:p>
        </p:txBody>
      </p:sp>
    </p:spTree>
    <p:extLst>
      <p:ext uri="{BB962C8B-B14F-4D97-AF65-F5344CB8AC3E}">
        <p14:creationId xmlns:p14="http://schemas.microsoft.com/office/powerpoint/2010/main" val="101738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dirty="0" smtClean="0"/>
          </a:p>
        </p:txBody>
      </p:sp>
      <p:sp>
        <p:nvSpPr>
          <p:cNvPr id="4" name="Header Placeholder 3"/>
          <p:cNvSpPr>
            <a:spLocks noGrp="1"/>
          </p:cNvSpPr>
          <p:nvPr>
            <p:ph type="hdr" sz="quarter"/>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4" name="Header Placeholder 3"/>
          <p:cNvSpPr>
            <a:spLocks noGrp="1"/>
          </p:cNvSpPr>
          <p:nvPr>
            <p:ph type="hdr" sz="quarter"/>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2F0D1C-DB30-480D-A0B3-B7DF6EB529F9}" type="datetime4">
              <a:rPr lang="en-US" smtClean="0"/>
              <a:t>September 6, 2012</a:t>
            </a:fld>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105109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88A1B-1EDD-4378-9E0D-180C08111A18}" type="datetime4">
              <a:rPr lang="en-US" smtClean="0"/>
              <a:t>September 6, 2012</a:t>
            </a:fld>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248272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4F4C5-A8E4-4D18-9539-A1A82BAAC40C}" type="datetime4">
              <a:rPr lang="en-US" smtClean="0"/>
              <a:t>September 6, 2012</a:t>
            </a:fld>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388012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22DE7-8065-497D-A678-86CF43B254BD}" type="datetime4">
              <a:rPr lang="en-US" smtClean="0"/>
              <a:t>September 6, 2012</a:t>
            </a:fld>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186900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496D7-8014-4155-8666-EC3D72BE9773}" type="datetime4">
              <a:rPr lang="en-US" smtClean="0"/>
              <a:t>September 6, 2012</a:t>
            </a:fld>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149795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FDAAC0-FBB8-4ED6-9FED-0C14D78D09AF}" type="datetime4">
              <a:rPr lang="en-US" smtClean="0"/>
              <a:t>September 6, 2012</a:t>
            </a:fld>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327493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1DBEC-7A23-4584-AB96-112871D6AD8A}" type="datetime4">
              <a:rPr lang="en-US" smtClean="0"/>
              <a:t>September 6, 2012</a:t>
            </a:fld>
            <a:endParaRPr lang="en-US"/>
          </a:p>
        </p:txBody>
      </p:sp>
      <p:sp>
        <p:nvSpPr>
          <p:cNvPr id="8" name="Footer Placeholder 7"/>
          <p:cNvSpPr>
            <a:spLocks noGrp="1"/>
          </p:cNvSpPr>
          <p:nvPr>
            <p:ph type="ftr" sz="quarter" idx="11"/>
          </p:nvPr>
        </p:nvSpPr>
        <p:spPr/>
        <p:txBody>
          <a:bodyPr/>
          <a:lstStyle/>
          <a:p>
            <a:r>
              <a:rPr lang="en-US" smtClean="0"/>
              <a:t>Confidential</a:t>
            </a:r>
            <a:endParaRPr lang="en-US"/>
          </a:p>
        </p:txBody>
      </p:sp>
      <p:sp>
        <p:nvSpPr>
          <p:cNvPr id="9" name="Slide Number Placeholder 8"/>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35377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87F155-3963-41B3-A40C-F3788D00100C}" type="datetime4">
              <a:rPr lang="en-US" smtClean="0"/>
              <a:t>September 6, 2012</a:t>
            </a:fld>
            <a:endParaRPr lang="en-US"/>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331416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78738-40C6-4606-A8B7-B60D87E5CD9C}" type="datetime4">
              <a:rPr lang="en-US" smtClean="0"/>
              <a:t>September 6, 2012</a:t>
            </a:fld>
            <a:endParaRPr lang="en-US"/>
          </a:p>
        </p:txBody>
      </p:sp>
      <p:sp>
        <p:nvSpPr>
          <p:cNvPr id="3" name="Footer Placeholder 2"/>
          <p:cNvSpPr>
            <a:spLocks noGrp="1"/>
          </p:cNvSpPr>
          <p:nvPr>
            <p:ph type="ftr" sz="quarter" idx="11"/>
          </p:nvPr>
        </p:nvSpPr>
        <p:spPr/>
        <p:txBody>
          <a:bodyPr/>
          <a:lstStyle/>
          <a:p>
            <a:r>
              <a:rPr lang="en-US" smtClean="0"/>
              <a:t>Confidential</a:t>
            </a:r>
            <a:endParaRPr lang="en-US"/>
          </a:p>
        </p:txBody>
      </p:sp>
      <p:sp>
        <p:nvSpPr>
          <p:cNvPr id="4" name="Slide Number Placeholder 3"/>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205224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C456F-066A-4ADF-9A67-A0659855FD31}" type="datetime4">
              <a:rPr lang="en-US" smtClean="0"/>
              <a:t>September 6, 2012</a:t>
            </a:fld>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381714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4F177-7DAD-4E73-85C1-80F1D785DE71}" type="datetime4">
              <a:rPr lang="en-US" smtClean="0"/>
              <a:t>September 6, 2012</a:t>
            </a:fld>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10FCF11B-9FEE-4984-93CC-5ED50B25C41E}" type="slidenum">
              <a:rPr lang="en-US" smtClean="0"/>
              <a:pPr/>
              <a:t>‹#›</a:t>
            </a:fld>
            <a:endParaRPr lang="en-US"/>
          </a:p>
        </p:txBody>
      </p:sp>
    </p:spTree>
    <p:extLst>
      <p:ext uri="{BB962C8B-B14F-4D97-AF65-F5344CB8AC3E}">
        <p14:creationId xmlns:p14="http://schemas.microsoft.com/office/powerpoint/2010/main" val="233183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0824A-4B9C-4FFB-906D-0565D9F95D40}" type="datetime4">
              <a:rPr lang="en-US" smtClean="0"/>
              <a:t>September 6, 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CF11B-9FEE-4984-93CC-5ED50B25C41E}" type="slidenum">
              <a:rPr lang="en-US" smtClean="0"/>
              <a:pPr/>
              <a:t>‹#›</a:t>
            </a:fld>
            <a:endParaRPr lang="en-US"/>
          </a:p>
        </p:txBody>
      </p:sp>
    </p:spTree>
    <p:extLst>
      <p:ext uri="{BB962C8B-B14F-4D97-AF65-F5344CB8AC3E}">
        <p14:creationId xmlns:p14="http://schemas.microsoft.com/office/powerpoint/2010/main" val="2726001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www.opdegroup.com/index.ph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23"/>
          <p:cNvSpPr txBox="1">
            <a:spLocks noChangeArrowheads="1"/>
          </p:cNvSpPr>
          <p:nvPr/>
        </p:nvSpPr>
        <p:spPr bwMode="auto">
          <a:xfrm>
            <a:off x="304800" y="2890838"/>
            <a:ext cx="8534400" cy="3293209"/>
          </a:xfrm>
          <a:prstGeom prst="rect">
            <a:avLst/>
          </a:prstGeom>
          <a:noFill/>
          <a:ln w="9525">
            <a:noFill/>
            <a:miter lim="800000"/>
            <a:headEnd/>
            <a:tailEnd/>
          </a:ln>
        </p:spPr>
        <p:txBody>
          <a:bodyPr>
            <a:spAutoFit/>
          </a:bodyPr>
          <a:lstStyle/>
          <a:p>
            <a:pPr eaLnBrk="0" hangingPunct="0">
              <a:defRPr/>
            </a:pPr>
            <a:endParaRPr lang="en-US" sz="3200" b="1" dirty="0">
              <a:solidFill>
                <a:schemeClr val="accent2"/>
              </a:solidFill>
              <a:latin typeface="Verdana" pitchFamily="34" charset="0"/>
              <a:cs typeface="+mn-cs"/>
            </a:endParaRPr>
          </a:p>
          <a:p>
            <a:pPr algn="ctr" eaLnBrk="0" hangingPunct="0">
              <a:defRPr/>
            </a:pPr>
            <a:endParaRPr lang="en-US" sz="3200" b="1" dirty="0">
              <a:solidFill>
                <a:schemeClr val="accent2"/>
              </a:solidFill>
              <a:latin typeface="Verdana" pitchFamily="34" charset="0"/>
            </a:endParaRPr>
          </a:p>
          <a:p>
            <a:pPr algn="ctr" eaLnBrk="0" hangingPunct="0">
              <a:defRPr/>
            </a:pPr>
            <a:r>
              <a:rPr lang="en-US" sz="2400" dirty="0" smtClean="0">
                <a:solidFill>
                  <a:schemeClr val="accent2">
                    <a:lumMod val="75000"/>
                  </a:schemeClr>
                </a:solidFill>
              </a:rPr>
              <a:t>Presentation </a:t>
            </a:r>
            <a:r>
              <a:rPr lang="en-US" sz="2400" dirty="0" smtClean="0">
                <a:solidFill>
                  <a:schemeClr val="accent2">
                    <a:lumMod val="75000"/>
                  </a:schemeClr>
                </a:solidFill>
              </a:rPr>
              <a:t>to 29</a:t>
            </a:r>
            <a:r>
              <a:rPr lang="en-US" sz="2400" baseline="30000" dirty="0" smtClean="0">
                <a:solidFill>
                  <a:schemeClr val="accent2">
                    <a:lumMod val="75000"/>
                  </a:schemeClr>
                </a:solidFill>
              </a:rPr>
              <a:t>th</a:t>
            </a:r>
            <a:r>
              <a:rPr lang="en-US" sz="2400" dirty="0" smtClean="0">
                <a:solidFill>
                  <a:schemeClr val="accent2">
                    <a:lumMod val="75000"/>
                  </a:schemeClr>
                </a:solidFill>
              </a:rPr>
              <a:t> State High Level Clearance Committee</a:t>
            </a:r>
            <a:endParaRPr lang="en-US" sz="2400" dirty="0" smtClean="0">
              <a:solidFill>
                <a:schemeClr val="accent2">
                  <a:lumMod val="75000"/>
                </a:schemeClr>
              </a:solidFill>
            </a:endParaRPr>
          </a:p>
          <a:p>
            <a:pPr algn="ctr" eaLnBrk="0" hangingPunct="0">
              <a:defRPr/>
            </a:pPr>
            <a:r>
              <a:rPr lang="en-US" sz="3200" dirty="0" smtClean="0">
                <a:solidFill>
                  <a:schemeClr val="accent2">
                    <a:lumMod val="75000"/>
                  </a:schemeClr>
                </a:solidFill>
              </a:rPr>
              <a:t> chaired by</a:t>
            </a:r>
          </a:p>
          <a:p>
            <a:pPr algn="ctr" eaLnBrk="0" hangingPunct="0">
              <a:defRPr/>
            </a:pPr>
            <a:r>
              <a:rPr lang="en-US" sz="3200" b="1" dirty="0" smtClean="0">
                <a:solidFill>
                  <a:schemeClr val="accent2">
                    <a:lumMod val="75000"/>
                  </a:schemeClr>
                </a:solidFill>
              </a:rPr>
              <a:t>SHRI JAGADISH SHETTAR</a:t>
            </a:r>
          </a:p>
          <a:p>
            <a:pPr algn="ctr"/>
            <a:r>
              <a:rPr lang="en-US" sz="2800" b="1" dirty="0" err="1" smtClean="0">
                <a:solidFill>
                  <a:schemeClr val="accent2">
                    <a:lumMod val="75000"/>
                  </a:schemeClr>
                </a:solidFill>
              </a:rPr>
              <a:t>Hon’ble</a:t>
            </a:r>
            <a:r>
              <a:rPr lang="en-US" sz="2800" b="1" dirty="0" smtClean="0">
                <a:solidFill>
                  <a:schemeClr val="accent2">
                    <a:lumMod val="75000"/>
                  </a:schemeClr>
                </a:solidFill>
              </a:rPr>
              <a:t> </a:t>
            </a:r>
            <a:r>
              <a:rPr lang="en-US" sz="2800" b="1" dirty="0">
                <a:solidFill>
                  <a:schemeClr val="accent2">
                    <a:lumMod val="75000"/>
                  </a:schemeClr>
                </a:solidFill>
              </a:rPr>
              <a:t>Chief </a:t>
            </a:r>
            <a:r>
              <a:rPr lang="en-US" sz="2800" b="1" dirty="0" smtClean="0">
                <a:solidFill>
                  <a:schemeClr val="accent2">
                    <a:lumMod val="75000"/>
                  </a:schemeClr>
                </a:solidFill>
              </a:rPr>
              <a:t>Minister, </a:t>
            </a:r>
          </a:p>
          <a:p>
            <a:pPr algn="ctr"/>
            <a:r>
              <a:rPr lang="en-US" sz="2800" b="1" dirty="0" smtClean="0">
                <a:solidFill>
                  <a:schemeClr val="accent2">
                    <a:lumMod val="75000"/>
                  </a:schemeClr>
                </a:solidFill>
              </a:rPr>
              <a:t>Government of Karnataka</a:t>
            </a:r>
            <a:endParaRPr lang="en-US" sz="2800" b="1" dirty="0">
              <a:solidFill>
                <a:schemeClr val="accent2">
                  <a:lumMod val="75000"/>
                </a:schemeClr>
              </a:solidFill>
            </a:endParaRPr>
          </a:p>
        </p:txBody>
      </p:sp>
      <p:pic>
        <p:nvPicPr>
          <p:cNvPr id="3075" name="Picture 10" descr="sagitaur-logo.jpg"/>
          <p:cNvPicPr>
            <a:picLocks noChangeAspect="1"/>
          </p:cNvPicPr>
          <p:nvPr/>
        </p:nvPicPr>
        <p:blipFill>
          <a:blip r:embed="rId3" cstate="print"/>
          <a:srcRect/>
          <a:stretch>
            <a:fillRect/>
          </a:stretch>
        </p:blipFill>
        <p:spPr bwMode="auto">
          <a:xfrm>
            <a:off x="3052482" y="2362200"/>
            <a:ext cx="2590800" cy="1295400"/>
          </a:xfrm>
          <a:prstGeom prst="rect">
            <a:avLst/>
          </a:prstGeom>
          <a:noFill/>
          <a:ln w="9525">
            <a:solidFill>
              <a:schemeClr val="accent1"/>
            </a:solidFill>
            <a:miter lim="800000"/>
            <a:headEnd/>
            <a:tailEnd/>
          </a:ln>
        </p:spPr>
      </p:pic>
      <p:pic>
        <p:nvPicPr>
          <p:cNvPr id="3076" name="Picture 8"/>
          <p:cNvPicPr>
            <a:picLocks noChangeAspect="1" noChangeArrowheads="1"/>
          </p:cNvPicPr>
          <p:nvPr/>
        </p:nvPicPr>
        <p:blipFill>
          <a:blip r:embed="rId4" cstate="print"/>
          <a:srcRect/>
          <a:stretch>
            <a:fillRect/>
          </a:stretch>
        </p:blipFill>
        <p:spPr bwMode="auto">
          <a:xfrm>
            <a:off x="0" y="0"/>
            <a:ext cx="2971800" cy="22098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172200" y="0"/>
            <a:ext cx="2971800" cy="2209800"/>
          </a:xfrm>
          <a:prstGeom prst="rect">
            <a:avLst/>
          </a:prstGeom>
          <a:noFill/>
          <a:ln w="9525">
            <a:noFill/>
            <a:miter lim="800000"/>
            <a:headEnd/>
            <a:tailEnd/>
          </a:ln>
        </p:spPr>
      </p:pic>
      <p:pic>
        <p:nvPicPr>
          <p:cNvPr id="3081" name="Picture 17" descr="NOC1.jpg"/>
          <p:cNvPicPr>
            <a:picLocks noChangeAspect="1"/>
          </p:cNvPicPr>
          <p:nvPr/>
        </p:nvPicPr>
        <p:blipFill>
          <a:blip r:embed="rId6" cstate="print"/>
          <a:srcRect/>
          <a:stretch>
            <a:fillRect/>
          </a:stretch>
        </p:blipFill>
        <p:spPr bwMode="auto">
          <a:xfrm>
            <a:off x="2971800" y="0"/>
            <a:ext cx="3200400" cy="2209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58EE397-307E-465B-BB5F-31376A82FAE0}" type="datetime4">
              <a:rPr lang="en-US" sz="1400" b="1" smtClean="0">
                <a:solidFill>
                  <a:schemeClr val="tx1"/>
                </a:solidFill>
              </a:rPr>
              <a:t>September 6, 2012</a:t>
            </a:fld>
            <a:endParaRPr lang="en-US" sz="1400" b="1" dirty="0">
              <a:solidFill>
                <a:schemeClr val="tx1"/>
              </a:solidFill>
            </a:endParaRPr>
          </a:p>
        </p:txBody>
      </p:sp>
      <p:sp>
        <p:nvSpPr>
          <p:cNvPr id="6" name="Footer Placeholder 5"/>
          <p:cNvSpPr>
            <a:spLocks noGrp="1"/>
          </p:cNvSpPr>
          <p:nvPr>
            <p:ph type="ftr" sz="quarter" idx="11"/>
          </p:nvPr>
        </p:nvSpPr>
        <p:spPr/>
        <p:txBody>
          <a:bodyPr/>
          <a:lstStyle/>
          <a:p>
            <a:r>
              <a:rPr lang="en-US" sz="1400" b="1" dirty="0" smtClean="0">
                <a:solidFill>
                  <a:schemeClr val="tx1"/>
                </a:solidFill>
              </a:rPr>
              <a:t>Confidential</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0FCF11B-9FEE-4984-93CC-5ED50B25C41E}" type="slidenum">
              <a:rPr lang="en-US" sz="1400" b="1" smtClean="0">
                <a:solidFill>
                  <a:schemeClr val="tx1"/>
                </a:solidFill>
              </a:rPr>
              <a:pPr/>
              <a:t>1</a:t>
            </a:fld>
            <a:endParaRPr lang="en-US" sz="1400" b="1" dirty="0">
              <a:solidFill>
                <a:schemeClr val="tx1"/>
              </a:solidFill>
            </a:endParaRPr>
          </a:p>
        </p:txBody>
      </p:sp>
    </p:spTree>
    <p:extLst>
      <p:ext uri="{BB962C8B-B14F-4D97-AF65-F5344CB8AC3E}">
        <p14:creationId xmlns:p14="http://schemas.microsoft.com/office/powerpoint/2010/main" val="1648185495"/>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49312"/>
          </a:xfrm>
          <a:solidFill>
            <a:srgbClr val="00B050"/>
          </a:solidFill>
        </p:spPr>
        <p:txBody>
          <a:bodyPr>
            <a:normAutofit/>
          </a:bodyPr>
          <a:lstStyle/>
          <a:p>
            <a:pPr algn="l"/>
            <a:r>
              <a:rPr lang="en-US" sz="3200" b="1" dirty="0" smtClean="0"/>
              <a:t>Solar Parks – India</a:t>
            </a:r>
            <a:endParaRPr lang="en-US" sz="3200" b="1" dirty="0"/>
          </a:p>
        </p:txBody>
      </p:sp>
      <p:sp>
        <p:nvSpPr>
          <p:cNvPr id="3" name="Subtitle 2"/>
          <p:cNvSpPr>
            <a:spLocks noGrp="1"/>
          </p:cNvSpPr>
          <p:nvPr>
            <p:ph type="subTitle" idx="1"/>
          </p:nvPr>
        </p:nvSpPr>
        <p:spPr>
          <a:xfrm>
            <a:off x="0" y="1066800"/>
            <a:ext cx="9144000" cy="5791200"/>
          </a:xfrm>
        </p:spPr>
        <p:txBody>
          <a:bodyPr>
            <a:normAutofit/>
          </a:bodyPr>
          <a:lstStyle/>
          <a:p>
            <a:r>
              <a:rPr lang="en-US" sz="1000" dirty="0" smtClean="0"/>
              <a:t> </a:t>
            </a:r>
            <a:endParaRPr lang="en-US" sz="1000" dirty="0"/>
          </a:p>
        </p:txBody>
      </p:sp>
      <p:sp>
        <p:nvSpPr>
          <p:cNvPr id="4" name="Rectangle 3"/>
          <p:cNvSpPr/>
          <p:nvPr/>
        </p:nvSpPr>
        <p:spPr>
          <a:xfrm>
            <a:off x="148771" y="1143000"/>
            <a:ext cx="8763000" cy="5539978"/>
          </a:xfrm>
          <a:prstGeom prst="rect">
            <a:avLst/>
          </a:prstGeom>
        </p:spPr>
        <p:txBody>
          <a:bodyPr wrap="square">
            <a:spAutoFit/>
          </a:bodyPr>
          <a:lstStyle/>
          <a:p>
            <a:endParaRPr lang="sv-SE" dirty="0">
              <a:latin typeface="Segoe UI Semibold" pitchFamily="34" charset="0"/>
            </a:endParaRPr>
          </a:p>
          <a:p>
            <a:pPr marL="285750" indent="-285750">
              <a:buFont typeface="Wingdings" pitchFamily="2" charset="2"/>
              <a:buChar char="q"/>
            </a:pPr>
            <a:r>
              <a:rPr lang="sv-SE" b="1" dirty="0" smtClean="0">
                <a:latin typeface="Segoe UI Semibold" pitchFamily="34" charset="0"/>
                <a:ea typeface="Tahoma" pitchFamily="34" charset="0"/>
                <a:cs typeface="Tahoma" pitchFamily="34" charset="0"/>
              </a:rPr>
              <a:t>Gujarat </a:t>
            </a:r>
            <a:r>
              <a:rPr lang="sv-SE" b="1" dirty="0">
                <a:latin typeface="Segoe UI Semibold" pitchFamily="34" charset="0"/>
                <a:ea typeface="Tahoma" pitchFamily="34" charset="0"/>
                <a:cs typeface="Tahoma" pitchFamily="34" charset="0"/>
              </a:rPr>
              <a:t>Solar Park (Charanka, 214 MW</a:t>
            </a:r>
            <a:r>
              <a:rPr lang="sv-SE" b="1" dirty="0" smtClean="0">
                <a:latin typeface="Segoe UI Semibold" pitchFamily="34" charset="0"/>
                <a:ea typeface="Tahoma" pitchFamily="34" charset="0"/>
                <a:cs typeface="Tahoma" pitchFamily="34" charset="0"/>
              </a:rPr>
              <a:t>)</a:t>
            </a:r>
          </a:p>
          <a:p>
            <a:endParaRPr lang="en-US" b="1" dirty="0">
              <a:latin typeface="Segoe UI Semibold" pitchFamily="34" charset="0"/>
              <a:ea typeface="Tahoma" pitchFamily="34" charset="0"/>
              <a:cs typeface="Tahoma" pitchFamily="34" charset="0"/>
            </a:endParaRPr>
          </a:p>
          <a:p>
            <a:pPr marL="742950" lvl="1" indent="-285750">
              <a:buFont typeface="Wingdings" pitchFamily="2" charset="2"/>
              <a:buChar char="Ø"/>
            </a:pPr>
            <a:r>
              <a:rPr lang="en-US" sz="1600" b="1" dirty="0">
                <a:latin typeface="Segoe UI Semibold" pitchFamily="34" charset="0"/>
                <a:ea typeface="Tahoma" pitchFamily="34" charset="0"/>
                <a:cs typeface="Tahoma" pitchFamily="34" charset="0"/>
              </a:rPr>
              <a:t>Presently the largest Solar Park in the world, the Gujarat Solar Park in</a:t>
            </a:r>
          </a:p>
          <a:p>
            <a:pPr lvl="1"/>
            <a:r>
              <a:rPr lang="en-US" sz="1600" b="1" dirty="0" smtClean="0">
                <a:latin typeface="Segoe UI Semibold" pitchFamily="34" charset="0"/>
                <a:ea typeface="Tahoma" pitchFamily="34" charset="0"/>
                <a:cs typeface="Tahoma" pitchFamily="34" charset="0"/>
              </a:rPr>
              <a:t>     Charanka</a:t>
            </a:r>
            <a:r>
              <a:rPr lang="en-US" sz="1600" b="1" dirty="0">
                <a:latin typeface="Segoe UI Semibold" pitchFamily="34" charset="0"/>
                <a:ea typeface="Tahoma" pitchFamily="34" charset="0"/>
                <a:cs typeface="Tahoma" pitchFamily="34" charset="0"/>
              </a:rPr>
              <a:t>, Patan in the northern Gujarat is built on a 2000 ha plot. </a:t>
            </a:r>
            <a:endParaRPr lang="en-US" sz="1600" b="1" dirty="0" smtClean="0">
              <a:latin typeface="Segoe UI Semibold" pitchFamily="34" charset="0"/>
              <a:ea typeface="Tahoma" pitchFamily="34" charset="0"/>
              <a:cs typeface="Tahoma" pitchFamily="34" charset="0"/>
            </a:endParaRPr>
          </a:p>
          <a:p>
            <a:pPr marL="742950" lvl="1" indent="-285750">
              <a:buFont typeface="Wingdings" pitchFamily="2" charset="2"/>
              <a:buChar char="Ø"/>
            </a:pPr>
            <a:endParaRPr lang="en-US" sz="1600" b="1" dirty="0">
              <a:latin typeface="Segoe UI Semibold" pitchFamily="34" charset="0"/>
              <a:ea typeface="Tahoma" pitchFamily="34" charset="0"/>
              <a:cs typeface="Tahoma" pitchFamily="34" charset="0"/>
            </a:endParaRPr>
          </a:p>
          <a:p>
            <a:pPr marL="742950" lvl="1" indent="-285750">
              <a:buFont typeface="Wingdings" pitchFamily="2" charset="2"/>
              <a:buChar char="Ø"/>
            </a:pPr>
            <a:r>
              <a:rPr lang="en-US" sz="1600" b="1" dirty="0" smtClean="0">
                <a:latin typeface="Segoe UI Semibold" pitchFamily="34" charset="0"/>
                <a:ea typeface="Tahoma" pitchFamily="34" charset="0"/>
                <a:cs typeface="Tahoma" pitchFamily="34" charset="0"/>
              </a:rPr>
              <a:t>It includes  17 </a:t>
            </a:r>
            <a:r>
              <a:rPr lang="en-US" sz="1600" b="1" dirty="0">
                <a:latin typeface="Segoe UI Semibold" pitchFamily="34" charset="0"/>
                <a:ea typeface="Tahoma" pitchFamily="34" charset="0"/>
                <a:cs typeface="Tahoma" pitchFamily="34" charset="0"/>
              </a:rPr>
              <a:t>different projects by different developers. </a:t>
            </a:r>
            <a:endParaRPr lang="en-US" sz="1600" b="1" dirty="0" smtClean="0">
              <a:latin typeface="Segoe UI Semibold" pitchFamily="34" charset="0"/>
              <a:ea typeface="Tahoma" pitchFamily="34" charset="0"/>
              <a:cs typeface="Tahoma" pitchFamily="34" charset="0"/>
            </a:endParaRPr>
          </a:p>
          <a:p>
            <a:pPr marL="742950" lvl="1" indent="-285750">
              <a:buFont typeface="Wingdings" pitchFamily="2" charset="2"/>
              <a:buChar char="Ø"/>
            </a:pPr>
            <a:endParaRPr lang="en-US" sz="1600" b="1" dirty="0">
              <a:latin typeface="Segoe UI Semibold" pitchFamily="34" charset="0"/>
              <a:ea typeface="Tahoma" pitchFamily="34" charset="0"/>
              <a:cs typeface="Tahoma" pitchFamily="34" charset="0"/>
            </a:endParaRPr>
          </a:p>
          <a:p>
            <a:pPr marL="742950" lvl="1" indent="-285750">
              <a:buFont typeface="Wingdings" pitchFamily="2" charset="2"/>
              <a:buChar char="Ø"/>
            </a:pPr>
            <a:r>
              <a:rPr lang="en-US" sz="1600" b="1" dirty="0" smtClean="0">
                <a:latin typeface="Segoe UI Semibold" pitchFamily="34" charset="0"/>
                <a:ea typeface="Tahoma" pitchFamily="34" charset="0"/>
                <a:cs typeface="Tahoma" pitchFamily="34" charset="0"/>
              </a:rPr>
              <a:t>A </a:t>
            </a:r>
            <a:r>
              <a:rPr lang="en-US" sz="1600" b="1" dirty="0">
                <a:latin typeface="Segoe UI Semibold" pitchFamily="34" charset="0"/>
                <a:ea typeface="Tahoma" pitchFamily="34" charset="0"/>
                <a:cs typeface="Tahoma" pitchFamily="34" charset="0"/>
              </a:rPr>
              <a:t>part of it was commissioned </a:t>
            </a:r>
            <a:r>
              <a:rPr lang="en-US" sz="1600" b="1" dirty="0" smtClean="0">
                <a:latin typeface="Segoe UI Semibold" pitchFamily="34" charset="0"/>
                <a:ea typeface="Tahoma" pitchFamily="34" charset="0"/>
                <a:cs typeface="Tahoma" pitchFamily="34" charset="0"/>
              </a:rPr>
              <a:t>on April </a:t>
            </a:r>
            <a:r>
              <a:rPr lang="en-US" sz="1600" b="1" dirty="0">
                <a:latin typeface="Segoe UI Semibold" pitchFamily="34" charset="0"/>
                <a:ea typeface="Tahoma" pitchFamily="34" charset="0"/>
                <a:cs typeface="Tahoma" pitchFamily="34" charset="0"/>
              </a:rPr>
              <a:t>2012 under the Gujarat state policy. </a:t>
            </a:r>
            <a:endParaRPr lang="en-US" sz="1600" b="1" dirty="0" smtClean="0">
              <a:latin typeface="Segoe UI Semibold" pitchFamily="34" charset="0"/>
              <a:ea typeface="Tahoma" pitchFamily="34" charset="0"/>
              <a:cs typeface="Tahoma" pitchFamily="34" charset="0"/>
            </a:endParaRPr>
          </a:p>
          <a:p>
            <a:pPr marL="742950" lvl="1" indent="-285750">
              <a:buFont typeface="Wingdings" pitchFamily="2" charset="2"/>
              <a:buChar char="Ø"/>
            </a:pPr>
            <a:endParaRPr lang="en-US" sz="1600" b="1" dirty="0">
              <a:latin typeface="Segoe UI Semibold" pitchFamily="34" charset="0"/>
              <a:ea typeface="Tahoma" pitchFamily="34" charset="0"/>
              <a:cs typeface="Tahoma" pitchFamily="34" charset="0"/>
            </a:endParaRPr>
          </a:p>
          <a:p>
            <a:endParaRPr lang="en-US" dirty="0" smtClean="0">
              <a:latin typeface="Segoe UI Semibold" pitchFamily="34" charset="0"/>
            </a:endParaRPr>
          </a:p>
          <a:p>
            <a:pPr marL="285750" indent="-285750">
              <a:buFont typeface="Wingdings" pitchFamily="2" charset="2"/>
              <a:buChar char="q"/>
            </a:pPr>
            <a:r>
              <a:rPr lang="en-US" b="1" dirty="0">
                <a:latin typeface="Segoe UI Semibold" pitchFamily="34" charset="0"/>
                <a:ea typeface="Tahoma" pitchFamily="34" charset="0"/>
                <a:cs typeface="Tahoma" pitchFamily="34" charset="0"/>
              </a:rPr>
              <a:t>Rajasthan Solar Processing </a:t>
            </a:r>
            <a:r>
              <a:rPr lang="en-US" b="1" dirty="0" smtClean="0">
                <a:latin typeface="Segoe UI Semibold" pitchFamily="34" charset="0"/>
                <a:ea typeface="Tahoma" pitchFamily="34" charset="0"/>
                <a:cs typeface="Tahoma" pitchFamily="34" charset="0"/>
              </a:rPr>
              <a:t>Zone</a:t>
            </a:r>
          </a:p>
          <a:p>
            <a:pPr marL="285750" indent="-285750">
              <a:buFont typeface="Arial" pitchFamily="34" charset="0"/>
              <a:buChar char="•"/>
            </a:pPr>
            <a:endParaRPr lang="en-US" b="1" dirty="0" smtClean="0">
              <a:latin typeface="Segoe UI Semibold" pitchFamily="34" charset="0"/>
              <a:ea typeface="Tahoma" pitchFamily="34" charset="0"/>
              <a:cs typeface="Tahoma" pitchFamily="34" charset="0"/>
            </a:endParaRPr>
          </a:p>
          <a:p>
            <a:pPr marL="742950" lvl="2" indent="-285750">
              <a:buFont typeface="Wingdings" pitchFamily="2" charset="2"/>
              <a:buChar char="Ø"/>
            </a:pPr>
            <a:r>
              <a:rPr lang="en-US" sz="1600" b="1" dirty="0" smtClean="0">
                <a:latin typeface="Segoe UI Semibold" pitchFamily="34" charset="0"/>
                <a:ea typeface="Tahoma" pitchFamily="34" charset="0"/>
                <a:cs typeface="Tahoma" pitchFamily="34" charset="0"/>
              </a:rPr>
              <a:t>100+ MW Solar project at Ramdevra.</a:t>
            </a:r>
          </a:p>
          <a:p>
            <a:pPr marL="742950" lvl="2" indent="-285750">
              <a:buFont typeface="Wingdings" pitchFamily="2" charset="2"/>
              <a:buChar char="Ø"/>
            </a:pPr>
            <a:endParaRPr lang="en-US" sz="1600" b="1" dirty="0">
              <a:latin typeface="Segoe UI Semibold" pitchFamily="34" charset="0"/>
              <a:ea typeface="Tahoma" pitchFamily="34" charset="0"/>
              <a:cs typeface="Tahoma" pitchFamily="34" charset="0"/>
            </a:endParaRPr>
          </a:p>
          <a:p>
            <a:pPr marL="742950" lvl="2" indent="-285750">
              <a:buFont typeface="Wingdings" pitchFamily="2" charset="2"/>
              <a:buChar char="Ø"/>
            </a:pPr>
            <a:endParaRPr lang="en-US" sz="1600" b="1" dirty="0" smtClean="0">
              <a:latin typeface="Segoe UI Semibold" pitchFamily="34" charset="0"/>
              <a:ea typeface="Tahoma" pitchFamily="34" charset="0"/>
              <a:cs typeface="Tahoma" pitchFamily="34" charset="0"/>
            </a:endParaRPr>
          </a:p>
          <a:p>
            <a:pPr marL="285750" lvl="1" indent="-285750">
              <a:buFont typeface="Wingdings" pitchFamily="2" charset="2"/>
              <a:buChar char="q"/>
            </a:pPr>
            <a:r>
              <a:rPr lang="en-US" sz="1600" b="1" dirty="0" smtClean="0">
                <a:latin typeface="Segoe UI Semibold" pitchFamily="34" charset="0"/>
                <a:ea typeface="Tahoma" pitchFamily="34" charset="0"/>
                <a:cs typeface="Tahoma" pitchFamily="34" charset="0"/>
              </a:rPr>
              <a:t>Sagitaur’s Proposed Karnataka Solar Park</a:t>
            </a:r>
            <a:endParaRPr lang="en-US" sz="1600" b="1" dirty="0">
              <a:latin typeface="Segoe UI Semibold" pitchFamily="34" charset="0"/>
              <a:ea typeface="Tahoma" pitchFamily="34" charset="0"/>
              <a:cs typeface="Tahoma" pitchFamily="34" charset="0"/>
            </a:endParaRPr>
          </a:p>
          <a:p>
            <a:pPr marL="742950" lvl="3" indent="-285750">
              <a:buFont typeface="Wingdings" pitchFamily="2" charset="2"/>
              <a:buChar char="Ø"/>
            </a:pPr>
            <a:r>
              <a:rPr lang="en-US" sz="1600" b="1" dirty="0" smtClean="0">
                <a:latin typeface="Segoe UI Semibold" pitchFamily="34" charset="0"/>
                <a:ea typeface="Tahoma" pitchFamily="34" charset="0"/>
                <a:cs typeface="Tahoma" pitchFamily="34" charset="0"/>
              </a:rPr>
              <a:t>250 MW </a:t>
            </a:r>
            <a:r>
              <a:rPr lang="en-US" sz="1600" b="1" dirty="0">
                <a:latin typeface="Segoe UI Semibold" pitchFamily="34" charset="0"/>
                <a:ea typeface="Tahoma" pitchFamily="34" charset="0"/>
                <a:cs typeface="Tahoma" pitchFamily="34" charset="0"/>
              </a:rPr>
              <a:t>Solar project at </a:t>
            </a:r>
            <a:r>
              <a:rPr lang="en-US" sz="1600" b="1" dirty="0" smtClean="0">
                <a:latin typeface="Segoe UI Semibold" pitchFamily="34" charset="0"/>
                <a:ea typeface="Tahoma" pitchFamily="34" charset="0"/>
                <a:cs typeface="Tahoma" pitchFamily="34" charset="0"/>
              </a:rPr>
              <a:t>Challekere to be built on 1200 Acres of land.</a:t>
            </a:r>
            <a:endParaRPr lang="en-US" sz="1600" b="1" dirty="0">
              <a:latin typeface="Segoe UI Semibold" pitchFamily="34" charset="0"/>
              <a:ea typeface="Tahoma" pitchFamily="34" charset="0"/>
              <a:cs typeface="Tahoma" pitchFamily="34" charset="0"/>
            </a:endParaRPr>
          </a:p>
          <a:p>
            <a:pPr marL="285750" indent="-285750">
              <a:buFont typeface="Arial" pitchFamily="34" charset="0"/>
              <a:buChar char="•"/>
            </a:pPr>
            <a:endParaRPr lang="en-US" b="1" dirty="0">
              <a:latin typeface="Segoe UI Semibold" pitchFamily="34" charset="0"/>
              <a:ea typeface="Tahoma" pitchFamily="34" charset="0"/>
              <a:cs typeface="Tahoma" pitchFamily="34" charset="0"/>
            </a:endParaRPr>
          </a:p>
          <a:p>
            <a:endParaRPr lang="en-US" dirty="0" smtClean="0"/>
          </a:p>
          <a:p>
            <a:endParaRPr lang="en-US"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B0344BF9-D3C6-42A9-894A-C9D6D7CC3D59}" type="datetime4">
              <a:rPr lang="en-US" smtClean="0"/>
              <a:t>September 6, 2012</a:t>
            </a:fld>
            <a:endParaRPr lang="en-US"/>
          </a:p>
        </p:txBody>
      </p:sp>
      <p:sp>
        <p:nvSpPr>
          <p:cNvPr id="10" name="Footer Placeholder 9"/>
          <p:cNvSpPr>
            <a:spLocks noGrp="1"/>
          </p:cNvSpPr>
          <p:nvPr>
            <p:ph type="ftr" sz="quarter" idx="11"/>
          </p:nvPr>
        </p:nvSpPr>
        <p:spPr/>
        <p:txBody>
          <a:bodyPr/>
          <a:lstStyle/>
          <a:p>
            <a:r>
              <a:rPr lang="en-US" smtClean="0"/>
              <a:t>Confidential</a:t>
            </a:r>
            <a:endParaRPr lang="en-US"/>
          </a:p>
        </p:txBody>
      </p:sp>
      <p:sp>
        <p:nvSpPr>
          <p:cNvPr id="11" name="Slide Number Placeholder 10"/>
          <p:cNvSpPr>
            <a:spLocks noGrp="1"/>
          </p:cNvSpPr>
          <p:nvPr>
            <p:ph type="sldNum" sz="quarter" idx="12"/>
          </p:nvPr>
        </p:nvSpPr>
        <p:spPr/>
        <p:txBody>
          <a:bodyPr/>
          <a:lstStyle/>
          <a:p>
            <a:fld id="{10FCF11B-9FEE-4984-93CC-5ED50B25C41E}" type="slidenum">
              <a:rPr lang="en-US" smtClean="0"/>
              <a:pPr/>
              <a:t>10</a:t>
            </a:fld>
            <a:endParaRPr lang="en-US"/>
          </a:p>
        </p:txBody>
      </p:sp>
    </p:spTree>
    <p:extLst>
      <p:ext uri="{BB962C8B-B14F-4D97-AF65-F5344CB8AC3E}">
        <p14:creationId xmlns:p14="http://schemas.microsoft.com/office/powerpoint/2010/main" val="2176282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3" name="Subtitle 2"/>
          <p:cNvSpPr>
            <a:spLocks noGrp="1"/>
          </p:cNvSpPr>
          <p:nvPr>
            <p:ph type="subTitle" idx="1"/>
          </p:nvPr>
        </p:nvSpPr>
        <p:spPr>
          <a:xfrm>
            <a:off x="76200" y="1066800"/>
            <a:ext cx="8915400" cy="5562600"/>
          </a:xfrm>
        </p:spPr>
        <p:txBody>
          <a:bodyPr>
            <a:normAutofit/>
          </a:bodyPr>
          <a:lstStyle/>
          <a:p>
            <a:pPr algn="l"/>
            <a:endParaRPr lang="en-US" sz="1800" dirty="0" smtClean="0">
              <a:solidFill>
                <a:schemeClr val="tx1"/>
              </a:solidFill>
              <a:latin typeface="Segoe UI Semibold" pitchFamily="34" charset="0"/>
              <a:ea typeface="Tahoma" pitchFamily="34" charset="0"/>
              <a:cs typeface="Tahoma" pitchFamily="34" charset="0"/>
            </a:endParaRPr>
          </a:p>
          <a:p>
            <a:pPr algn="l"/>
            <a:r>
              <a:rPr lang="en-US" sz="2400" b="1" dirty="0" smtClean="0">
                <a:solidFill>
                  <a:schemeClr val="tx1"/>
                </a:solidFill>
              </a:rPr>
              <a:t>Relevance </a:t>
            </a:r>
            <a:r>
              <a:rPr lang="en-US" sz="2400" b="1" dirty="0">
                <a:solidFill>
                  <a:schemeClr val="tx1"/>
                </a:solidFill>
              </a:rPr>
              <a:t>to SMEs:</a:t>
            </a:r>
          </a:p>
          <a:p>
            <a:pPr algn="l"/>
            <a:endParaRPr lang="en-US" sz="1800" dirty="0">
              <a:solidFill>
                <a:schemeClr val="tx1"/>
              </a:solidFill>
              <a:latin typeface="Segoe UI Semibold" pitchFamily="34" charset="0"/>
              <a:ea typeface="Tahoma" pitchFamily="34" charset="0"/>
              <a:cs typeface="Tahoma" pitchFamily="34" charset="0"/>
            </a:endParaRPr>
          </a:p>
          <a:p>
            <a:pPr marL="285750" lvl="0" indent="-285750" algn="l">
              <a:buFont typeface="Wingdings" pitchFamily="2" charset="2"/>
              <a:buChar char="ü"/>
            </a:pPr>
            <a:r>
              <a:rPr lang="en-IN" sz="2000" dirty="0">
                <a:solidFill>
                  <a:schemeClr val="tx1"/>
                </a:solidFill>
              </a:rPr>
              <a:t>Currently Power Generation is limited to large industry houses and doesn’t provide opportunity to </a:t>
            </a:r>
            <a:r>
              <a:rPr lang="en-IN" sz="2000" dirty="0" smtClean="0">
                <a:solidFill>
                  <a:schemeClr val="tx1"/>
                </a:solidFill>
              </a:rPr>
              <a:t>SMEs</a:t>
            </a:r>
          </a:p>
          <a:p>
            <a:pPr marL="285750" lvl="0" indent="-285750" algn="l">
              <a:buFont typeface="Wingdings" pitchFamily="2" charset="2"/>
              <a:buChar char="ü"/>
            </a:pPr>
            <a:endParaRPr lang="en-IN" sz="2000" dirty="0">
              <a:solidFill>
                <a:schemeClr val="tx1"/>
              </a:solidFill>
            </a:endParaRPr>
          </a:p>
          <a:p>
            <a:pPr marL="285750" lvl="0" indent="-285750" algn="l">
              <a:buFont typeface="Wingdings" pitchFamily="2" charset="2"/>
              <a:buChar char="ü"/>
            </a:pPr>
            <a:r>
              <a:rPr lang="en-IN" sz="2000" dirty="0" smtClean="0">
                <a:solidFill>
                  <a:schemeClr val="tx1"/>
                </a:solidFill>
              </a:rPr>
              <a:t>Solar PV power Generation can provide the opportunities to SMEs since it is scalable in 1 MW blocks and based on the capability of SME any size can be created from 1 MW to larger size</a:t>
            </a:r>
          </a:p>
          <a:p>
            <a:pPr marL="285750" lvl="0" indent="-285750" algn="l">
              <a:buFont typeface="Wingdings" pitchFamily="2" charset="2"/>
              <a:buChar char="ü"/>
            </a:pPr>
            <a:endParaRPr lang="en-IN" sz="2000" dirty="0">
              <a:solidFill>
                <a:schemeClr val="tx1"/>
              </a:solidFill>
            </a:endParaRPr>
          </a:p>
          <a:p>
            <a:pPr marL="285750" lvl="0" indent="-285750" algn="l">
              <a:buFont typeface="Wingdings" pitchFamily="2" charset="2"/>
              <a:buChar char="ü"/>
            </a:pPr>
            <a:r>
              <a:rPr lang="en-IN" sz="2000" dirty="0" smtClean="0">
                <a:solidFill>
                  <a:schemeClr val="tx1"/>
                </a:solidFill>
              </a:rPr>
              <a:t> In spite of Modular advantage of the PV technology, SMEs could not penetrate due to the bidding process coupled with high Bank Guarantees, EMD. Because of these huge barriers, solar PV has been limited to large industry groups</a:t>
            </a:r>
          </a:p>
          <a:p>
            <a:pPr marL="285750" indent="-285750" algn="l"/>
            <a:endParaRPr lang="en-US" sz="2000" dirty="0">
              <a:solidFill>
                <a:schemeClr val="tx1"/>
              </a:solidFill>
              <a:ea typeface="Tahoma" pitchFamily="34" charset="0"/>
              <a:cs typeface="Tahoma" pitchFamily="34" charset="0"/>
            </a:endParaRPr>
          </a:p>
          <a:p>
            <a:pPr marL="285750" indent="-285750" algn="l">
              <a:buFont typeface="Wingdings" pitchFamily="2" charset="2"/>
              <a:buChar char="Ø"/>
            </a:pPr>
            <a:endParaRPr lang="en-US" sz="1800" b="1" dirty="0">
              <a:solidFill>
                <a:schemeClr val="tx1"/>
              </a:solidFill>
              <a:latin typeface="Segoe UI Semibold" pitchFamily="34" charset="0"/>
              <a:ea typeface="Tahoma" pitchFamily="34" charset="0"/>
              <a:cs typeface="Tahoma" pitchFamily="34" charset="0"/>
            </a:endParaRPr>
          </a:p>
          <a:p>
            <a:pPr marL="285750" indent="-285750" algn="l">
              <a:buFont typeface="Wingdings" pitchFamily="2" charset="2"/>
              <a:buChar char="Ø"/>
            </a:pPr>
            <a:endParaRPr lang="en-US" sz="2000" b="1" dirty="0" smtClean="0">
              <a:solidFill>
                <a:schemeClr val="tx1"/>
              </a:solidFill>
              <a:latin typeface="Segoe UI Semibold" pitchFamily="34" charset="0"/>
              <a:ea typeface="Tahoma" pitchFamily="34" charset="0"/>
              <a:cs typeface="Tahoma" pitchFamily="34" charset="0"/>
            </a:endParaRPr>
          </a:p>
        </p:txBody>
      </p:sp>
      <p:sp>
        <p:nvSpPr>
          <p:cNvPr id="4"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smtClean="0"/>
              <a:t>Karnataka Solar </a:t>
            </a:r>
            <a:r>
              <a:rPr lang="en-US" sz="3200" b="1" dirty="0"/>
              <a:t>Park </a:t>
            </a:r>
            <a:endParaRPr lang="en-US" sz="3200" b="1" dirty="0" smtClean="0"/>
          </a:p>
          <a:p>
            <a:pPr algn="l"/>
            <a:r>
              <a:rPr lang="en-US" sz="3200" b="1" dirty="0" smtClean="0"/>
              <a:t>A </a:t>
            </a:r>
            <a:r>
              <a:rPr lang="en-US" sz="3200" b="1" dirty="0"/>
              <a:t>Group Captive Solar Park for </a:t>
            </a:r>
            <a:r>
              <a:rPr lang="en-US" sz="3200" b="1" dirty="0" smtClean="0"/>
              <a:t>SMEs</a:t>
            </a:r>
            <a:endParaRPr lang="en-US" sz="3200" b="1" dirty="0"/>
          </a:p>
          <a:p>
            <a:pPr algn="l"/>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12C73F90-E47F-40FA-B783-767B10EA7FE0}" type="datetime4">
              <a:rPr lang="en-US" smtClean="0"/>
              <a:t>September 6, 2012</a:t>
            </a:fld>
            <a:endParaRPr lang="en-US"/>
          </a:p>
        </p:txBody>
      </p:sp>
      <p:sp>
        <p:nvSpPr>
          <p:cNvPr id="10" name="Footer Placeholder 9"/>
          <p:cNvSpPr>
            <a:spLocks noGrp="1"/>
          </p:cNvSpPr>
          <p:nvPr>
            <p:ph type="ftr" sz="quarter" idx="11"/>
          </p:nvPr>
        </p:nvSpPr>
        <p:spPr/>
        <p:txBody>
          <a:bodyPr/>
          <a:lstStyle/>
          <a:p>
            <a:r>
              <a:rPr lang="en-US" smtClean="0"/>
              <a:t>Confidential</a:t>
            </a:r>
            <a:endParaRPr lang="en-US"/>
          </a:p>
        </p:txBody>
      </p:sp>
      <p:sp>
        <p:nvSpPr>
          <p:cNvPr id="11" name="Slide Number Placeholder 10"/>
          <p:cNvSpPr>
            <a:spLocks noGrp="1"/>
          </p:cNvSpPr>
          <p:nvPr>
            <p:ph type="sldNum" sz="quarter" idx="12"/>
          </p:nvPr>
        </p:nvSpPr>
        <p:spPr/>
        <p:txBody>
          <a:bodyPr/>
          <a:lstStyle/>
          <a:p>
            <a:fld id="{10FCF11B-9FEE-4984-93CC-5ED50B25C41E}" type="slidenum">
              <a:rPr lang="en-US" smtClean="0"/>
              <a:pPr/>
              <a:t>11</a:t>
            </a:fld>
            <a:endParaRPr lang="en-US"/>
          </a:p>
        </p:txBody>
      </p:sp>
    </p:spTree>
    <p:extLst>
      <p:ext uri="{BB962C8B-B14F-4D97-AF65-F5344CB8AC3E}">
        <p14:creationId xmlns:p14="http://schemas.microsoft.com/office/powerpoint/2010/main" val="122979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4"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smtClean="0"/>
              <a:t>Karnataka Solar </a:t>
            </a:r>
            <a:r>
              <a:rPr lang="en-US" sz="3200" b="1" dirty="0"/>
              <a:t>Park </a:t>
            </a:r>
            <a:endParaRPr lang="en-US" sz="3200" b="1" dirty="0" smtClean="0"/>
          </a:p>
          <a:p>
            <a:pPr algn="l"/>
            <a:r>
              <a:rPr lang="en-US" sz="3200" b="1" dirty="0" smtClean="0"/>
              <a:t>A </a:t>
            </a:r>
            <a:r>
              <a:rPr lang="en-US" sz="3200" b="1" dirty="0"/>
              <a:t>Group Captive Solar Park for SMEs</a:t>
            </a:r>
          </a:p>
          <a:p>
            <a:pPr algn="l"/>
            <a:r>
              <a:rPr lang="en-US" sz="3200" b="1" dirty="0" smtClean="0"/>
              <a:t> </a:t>
            </a:r>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6" name="Rectangle 5"/>
          <p:cNvSpPr/>
          <p:nvPr/>
        </p:nvSpPr>
        <p:spPr>
          <a:xfrm>
            <a:off x="300318" y="1225689"/>
            <a:ext cx="8382000" cy="5386090"/>
          </a:xfrm>
          <a:prstGeom prst="rect">
            <a:avLst/>
          </a:prstGeom>
        </p:spPr>
        <p:txBody>
          <a:bodyPr wrap="square">
            <a:spAutoFit/>
          </a:bodyPr>
          <a:lstStyle/>
          <a:p>
            <a:r>
              <a:rPr lang="en-US" sz="2400" b="1" dirty="0" smtClean="0"/>
              <a:t>The Proposal:</a:t>
            </a:r>
          </a:p>
          <a:p>
            <a:endParaRPr lang="en-US" sz="2400" b="1" dirty="0"/>
          </a:p>
          <a:p>
            <a:pPr marL="285750" lvl="0" indent="-285750">
              <a:buFont typeface="Wingdings" pitchFamily="2" charset="2"/>
              <a:buChar char="ü"/>
            </a:pPr>
            <a:r>
              <a:rPr lang="en-IN" sz="2000" dirty="0" smtClean="0"/>
              <a:t>Sagitaur proposed to develop a </a:t>
            </a:r>
            <a:r>
              <a:rPr lang="en-IN" sz="2000" dirty="0"/>
              <a:t>“Karnataka Solar Park” </a:t>
            </a:r>
            <a:r>
              <a:rPr lang="en-IN" sz="2000" dirty="0" smtClean="0"/>
              <a:t> which will be an </a:t>
            </a:r>
            <a:r>
              <a:rPr lang="en-IN" sz="2000" dirty="0"/>
              <a:t>integrated solar </a:t>
            </a:r>
            <a:r>
              <a:rPr lang="en-IN" sz="2000" dirty="0" smtClean="0"/>
              <a:t>park having Solar </a:t>
            </a:r>
            <a:r>
              <a:rPr lang="en-IN" sz="2000" dirty="0"/>
              <a:t>PV Power Generation along with small Manufacturing zone focusing on the SMEs to create more entrepreneurs in this </a:t>
            </a:r>
            <a:r>
              <a:rPr lang="en-IN" sz="2000" dirty="0" smtClean="0"/>
              <a:t>sector</a:t>
            </a:r>
          </a:p>
          <a:p>
            <a:pPr lvl="0"/>
            <a:endParaRPr lang="en-IN" sz="800" dirty="0" smtClean="0"/>
          </a:p>
          <a:p>
            <a:pPr marL="285750" lvl="0" indent="-285750">
              <a:buFont typeface="Wingdings" pitchFamily="2" charset="2"/>
              <a:buChar char="ü"/>
            </a:pPr>
            <a:r>
              <a:rPr lang="en-IN" sz="2000" dirty="0" smtClean="0"/>
              <a:t>Sagitaur proposed to develop the </a:t>
            </a:r>
            <a:r>
              <a:rPr lang="en-IN" sz="2000" dirty="0"/>
              <a:t>Solar Park </a:t>
            </a:r>
            <a:r>
              <a:rPr lang="en-IN" sz="2000" dirty="0" smtClean="0"/>
              <a:t>as </a:t>
            </a:r>
            <a:r>
              <a:rPr lang="en-IN" sz="2000" dirty="0"/>
              <a:t>a “Group Captive Solar park for SME</a:t>
            </a:r>
            <a:r>
              <a:rPr lang="en-IN" sz="2000" dirty="0" smtClean="0"/>
              <a:t>” in 1200 Acres of land.  </a:t>
            </a:r>
            <a:r>
              <a:rPr lang="en-IN" sz="2000" dirty="0"/>
              <a:t>T</a:t>
            </a:r>
            <a:r>
              <a:rPr lang="en-IN" sz="2000" dirty="0" smtClean="0"/>
              <a:t>he </a:t>
            </a:r>
            <a:r>
              <a:rPr lang="en-IN" sz="2000" dirty="0"/>
              <a:t>SMEs can enjoy economies of scale of 250 MW, while participating in 1 MW and above in blocks not exceeding 3 MW and 5 MW power projects. </a:t>
            </a:r>
            <a:endParaRPr lang="en-IN" sz="2000" dirty="0" smtClean="0"/>
          </a:p>
          <a:p>
            <a:pPr lvl="0"/>
            <a:endParaRPr lang="en-IN" sz="800" dirty="0" smtClean="0"/>
          </a:p>
          <a:p>
            <a:pPr marL="285750" lvl="0" indent="-285750">
              <a:buFont typeface="Wingdings" pitchFamily="2" charset="2"/>
              <a:buChar char="ü"/>
            </a:pPr>
            <a:r>
              <a:rPr lang="en-IN" sz="2000" dirty="0" smtClean="0"/>
              <a:t>Sagitaur intends to bring down the Capital </a:t>
            </a:r>
            <a:r>
              <a:rPr lang="en-IN" sz="2000" dirty="0"/>
              <a:t>Cost per MW </a:t>
            </a:r>
            <a:r>
              <a:rPr lang="en-IN" sz="2000" dirty="0" smtClean="0"/>
              <a:t>by </a:t>
            </a:r>
            <a:r>
              <a:rPr lang="en-IN" sz="2000" dirty="0"/>
              <a:t>10-15% because of the shared common infrastructure, which is good for </a:t>
            </a:r>
            <a:r>
              <a:rPr lang="en-IN" sz="2000" dirty="0" smtClean="0"/>
              <a:t>SMEs</a:t>
            </a:r>
          </a:p>
          <a:p>
            <a:pPr lvl="0"/>
            <a:endParaRPr lang="en-IN" sz="900" dirty="0" smtClean="0"/>
          </a:p>
          <a:p>
            <a:pPr marL="285750" indent="-285750">
              <a:buFont typeface="Wingdings" pitchFamily="2" charset="2"/>
              <a:buChar char="ü"/>
            </a:pPr>
            <a:r>
              <a:rPr lang="en-IN" sz="2000" dirty="0"/>
              <a:t> </a:t>
            </a:r>
            <a:r>
              <a:rPr lang="en-IN" sz="2000" dirty="0" smtClean="0"/>
              <a:t>Sagitaur will develop this </a:t>
            </a:r>
            <a:r>
              <a:rPr lang="en-IN" sz="2000" dirty="0"/>
              <a:t>Solar park </a:t>
            </a:r>
            <a:r>
              <a:rPr lang="en-IN" sz="2000" dirty="0" smtClean="0"/>
              <a:t> to support </a:t>
            </a:r>
            <a:r>
              <a:rPr lang="en-IN" sz="2000" dirty="0"/>
              <a:t>40 – 60 SMEs </a:t>
            </a:r>
            <a:r>
              <a:rPr lang="en-IN" sz="2000" dirty="0" smtClean="0"/>
              <a:t> participation </a:t>
            </a:r>
            <a:r>
              <a:rPr lang="en-IN" sz="2000" dirty="0"/>
              <a:t>in Solar power generation, which </a:t>
            </a:r>
            <a:r>
              <a:rPr lang="en-IN" sz="2000" dirty="0" smtClean="0"/>
              <a:t>will otherwise </a:t>
            </a:r>
            <a:r>
              <a:rPr lang="en-IN" sz="2000" dirty="0"/>
              <a:t>be difficult for SMEs to participate in because of the huge EMDs/BG in normal bid process</a:t>
            </a:r>
            <a:endParaRPr lang="en-US" sz="2000" dirty="0"/>
          </a:p>
        </p:txBody>
      </p:sp>
      <p:sp>
        <p:nvSpPr>
          <p:cNvPr id="9" name="Date Placeholder 8"/>
          <p:cNvSpPr>
            <a:spLocks noGrp="1"/>
          </p:cNvSpPr>
          <p:nvPr>
            <p:ph type="dt" sz="half" idx="10"/>
          </p:nvPr>
        </p:nvSpPr>
        <p:spPr/>
        <p:txBody>
          <a:bodyPr/>
          <a:lstStyle/>
          <a:p>
            <a:fld id="{8399904E-5BDD-4574-8E29-61E169BDB1DD}" type="datetime4">
              <a:rPr lang="en-US" smtClean="0"/>
              <a:t>September 6, 2012</a:t>
            </a:fld>
            <a:endParaRPr lang="en-US"/>
          </a:p>
        </p:txBody>
      </p:sp>
      <p:sp>
        <p:nvSpPr>
          <p:cNvPr id="10" name="Footer Placeholder 9"/>
          <p:cNvSpPr>
            <a:spLocks noGrp="1"/>
          </p:cNvSpPr>
          <p:nvPr>
            <p:ph type="ftr" sz="quarter" idx="11"/>
          </p:nvPr>
        </p:nvSpPr>
        <p:spPr/>
        <p:txBody>
          <a:bodyPr/>
          <a:lstStyle/>
          <a:p>
            <a:r>
              <a:rPr lang="en-US" smtClean="0"/>
              <a:t>Confidential</a:t>
            </a:r>
            <a:endParaRPr lang="en-US"/>
          </a:p>
        </p:txBody>
      </p:sp>
      <p:sp>
        <p:nvSpPr>
          <p:cNvPr id="11" name="Slide Number Placeholder 10"/>
          <p:cNvSpPr>
            <a:spLocks noGrp="1"/>
          </p:cNvSpPr>
          <p:nvPr>
            <p:ph type="sldNum" sz="quarter" idx="12"/>
          </p:nvPr>
        </p:nvSpPr>
        <p:spPr/>
        <p:txBody>
          <a:bodyPr/>
          <a:lstStyle/>
          <a:p>
            <a:fld id="{10FCF11B-9FEE-4984-93CC-5ED50B25C41E}" type="slidenum">
              <a:rPr lang="en-US" smtClean="0"/>
              <a:pPr/>
              <a:t>12</a:t>
            </a:fld>
            <a:endParaRPr lang="en-US"/>
          </a:p>
        </p:txBody>
      </p:sp>
    </p:spTree>
    <p:extLst>
      <p:ext uri="{BB962C8B-B14F-4D97-AF65-F5344CB8AC3E}">
        <p14:creationId xmlns:p14="http://schemas.microsoft.com/office/powerpoint/2010/main" val="1344713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4"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smtClean="0"/>
              <a:t>Karnataka Solar Park : The Offerings </a:t>
            </a:r>
          </a:p>
          <a:p>
            <a:pPr algn="l"/>
            <a:r>
              <a:rPr lang="en-US" sz="3200" b="1" dirty="0" smtClean="0"/>
              <a:t> </a:t>
            </a:r>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04800" y="1219200"/>
            <a:ext cx="8458199" cy="5105400"/>
          </a:xfrm>
          <a:prstGeom prst="rect">
            <a:avLst/>
          </a:prstGeom>
          <a:noFill/>
          <a:ln>
            <a:noFill/>
          </a:ln>
          <a:effectLst>
            <a:outerShdw blurRad="50800" dist="50800" dir="5400000" algn="ctr" rotWithShape="0">
              <a:schemeClr val="bg1"/>
            </a:outerShdw>
          </a:effectLst>
        </p:spPr>
      </p:pic>
      <p:sp>
        <p:nvSpPr>
          <p:cNvPr id="8" name="Date Placeholder 7"/>
          <p:cNvSpPr>
            <a:spLocks noGrp="1"/>
          </p:cNvSpPr>
          <p:nvPr>
            <p:ph type="dt" sz="half" idx="10"/>
          </p:nvPr>
        </p:nvSpPr>
        <p:spPr/>
        <p:txBody>
          <a:bodyPr/>
          <a:lstStyle/>
          <a:p>
            <a:fld id="{84B8C646-FD31-4C7C-A102-0C8EF480E58B}" type="datetime4">
              <a:rPr lang="en-US" smtClean="0"/>
              <a:t>September 6, 2012</a:t>
            </a:fld>
            <a:endParaRPr lang="en-US"/>
          </a:p>
        </p:txBody>
      </p:sp>
      <p:sp>
        <p:nvSpPr>
          <p:cNvPr id="9" name="Footer Placeholder 8"/>
          <p:cNvSpPr>
            <a:spLocks noGrp="1"/>
          </p:cNvSpPr>
          <p:nvPr>
            <p:ph type="ftr" sz="quarter" idx="11"/>
          </p:nvPr>
        </p:nvSpPr>
        <p:spPr/>
        <p:txBody>
          <a:bodyPr/>
          <a:lstStyle/>
          <a:p>
            <a:r>
              <a:rPr lang="en-US" smtClean="0"/>
              <a:t>Confidential</a:t>
            </a:r>
            <a:endParaRPr lang="en-US"/>
          </a:p>
        </p:txBody>
      </p:sp>
      <p:sp>
        <p:nvSpPr>
          <p:cNvPr id="10" name="Slide Number Placeholder 9"/>
          <p:cNvSpPr>
            <a:spLocks noGrp="1"/>
          </p:cNvSpPr>
          <p:nvPr>
            <p:ph type="sldNum" sz="quarter" idx="12"/>
          </p:nvPr>
        </p:nvSpPr>
        <p:spPr/>
        <p:txBody>
          <a:bodyPr/>
          <a:lstStyle/>
          <a:p>
            <a:fld id="{10FCF11B-9FEE-4984-93CC-5ED50B25C41E}" type="slidenum">
              <a:rPr lang="en-US" smtClean="0"/>
              <a:pPr/>
              <a:t>13</a:t>
            </a:fld>
            <a:endParaRPr lang="en-US"/>
          </a:p>
        </p:txBody>
      </p:sp>
    </p:spTree>
    <p:extLst>
      <p:ext uri="{BB962C8B-B14F-4D97-AF65-F5344CB8AC3E}">
        <p14:creationId xmlns:p14="http://schemas.microsoft.com/office/powerpoint/2010/main" val="2421567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4"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smtClean="0"/>
              <a:t>Karnataka Solar </a:t>
            </a:r>
            <a:r>
              <a:rPr lang="en-US" sz="3200" b="1" dirty="0"/>
              <a:t>Park </a:t>
            </a:r>
            <a:endParaRPr lang="en-US" sz="3200" b="1" dirty="0" smtClean="0"/>
          </a:p>
          <a:p>
            <a:pPr algn="l"/>
            <a:r>
              <a:rPr lang="en-US" sz="3200" b="1" dirty="0" smtClean="0"/>
              <a:t>High Level financials</a:t>
            </a:r>
            <a:endParaRPr lang="en-US" sz="3200" b="1" dirty="0"/>
          </a:p>
          <a:p>
            <a:pPr algn="l"/>
            <a:r>
              <a:rPr lang="en-US" sz="3200" b="1" dirty="0" smtClean="0"/>
              <a:t> </a:t>
            </a:r>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8399904E-5BDD-4574-8E29-61E169BDB1DD}" type="datetime4">
              <a:rPr lang="en-US" sz="1050" smtClean="0"/>
              <a:t>September 6, 2012</a:t>
            </a:fld>
            <a:endParaRPr lang="en-US" sz="1050"/>
          </a:p>
        </p:txBody>
      </p:sp>
      <p:sp>
        <p:nvSpPr>
          <p:cNvPr id="10" name="Footer Placeholder 9"/>
          <p:cNvSpPr>
            <a:spLocks noGrp="1"/>
          </p:cNvSpPr>
          <p:nvPr>
            <p:ph type="ftr" sz="quarter" idx="11"/>
          </p:nvPr>
        </p:nvSpPr>
        <p:spPr/>
        <p:txBody>
          <a:bodyPr/>
          <a:lstStyle/>
          <a:p>
            <a:r>
              <a:rPr lang="en-US" smtClean="0"/>
              <a:t>Confidential</a:t>
            </a:r>
            <a:endParaRPr lang="en-US"/>
          </a:p>
        </p:txBody>
      </p:sp>
      <p:sp>
        <p:nvSpPr>
          <p:cNvPr id="11" name="Slide Number Placeholder 10"/>
          <p:cNvSpPr>
            <a:spLocks noGrp="1"/>
          </p:cNvSpPr>
          <p:nvPr>
            <p:ph type="sldNum" sz="quarter" idx="12"/>
          </p:nvPr>
        </p:nvSpPr>
        <p:spPr/>
        <p:txBody>
          <a:bodyPr/>
          <a:lstStyle/>
          <a:p>
            <a:fld id="{10FCF11B-9FEE-4984-93CC-5ED50B25C41E}" type="slidenum">
              <a:rPr lang="en-US" smtClean="0"/>
              <a:pPr/>
              <a:t>14</a:t>
            </a:fld>
            <a:endParaRPr lang="en-US"/>
          </a:p>
        </p:txBody>
      </p:sp>
      <p:sp>
        <p:nvSpPr>
          <p:cNvPr id="3" name="Rectangle 2"/>
          <p:cNvSpPr/>
          <p:nvPr/>
        </p:nvSpPr>
        <p:spPr>
          <a:xfrm>
            <a:off x="152400" y="1219200"/>
            <a:ext cx="8991600" cy="5539978"/>
          </a:xfrm>
          <a:prstGeom prst="rect">
            <a:avLst/>
          </a:prstGeom>
        </p:spPr>
        <p:txBody>
          <a:bodyPr wrap="square">
            <a:spAutoFit/>
          </a:bodyPr>
          <a:lstStyle/>
          <a:p>
            <a:r>
              <a:rPr lang="en-US" sz="1600" dirty="0"/>
              <a:t>The project now aims to develop the 1100 acres of land at </a:t>
            </a:r>
            <a:r>
              <a:rPr lang="en-US" sz="1600" dirty="0" err="1"/>
              <a:t>Challakere</a:t>
            </a:r>
            <a:r>
              <a:rPr lang="en-US" sz="1600" dirty="0"/>
              <a:t> </a:t>
            </a:r>
            <a:r>
              <a:rPr lang="en-US" sz="1600" dirty="0" smtClean="0"/>
              <a:t>with  </a:t>
            </a:r>
            <a:r>
              <a:rPr lang="en-US" sz="1600" dirty="0"/>
              <a:t>pooling substation, </a:t>
            </a:r>
            <a:r>
              <a:rPr lang="en-US" sz="1600" dirty="0" smtClean="0"/>
              <a:t>power evacuation </a:t>
            </a:r>
            <a:r>
              <a:rPr lang="en-US" sz="1600" dirty="0"/>
              <a:t>lines to the nearest grid sub-station </a:t>
            </a:r>
            <a:r>
              <a:rPr lang="en-US" sz="1600" dirty="0" smtClean="0"/>
              <a:t>, all </a:t>
            </a:r>
            <a:r>
              <a:rPr lang="en-US" sz="1600" dirty="0"/>
              <a:t>other </a:t>
            </a:r>
            <a:r>
              <a:rPr lang="en-US" sz="1600" dirty="0" smtClean="0"/>
              <a:t>common infrastructure, </a:t>
            </a:r>
            <a:r>
              <a:rPr lang="en-US" sz="1600" dirty="0"/>
              <a:t>proper fencing, compound wall, internal roads, access roads</a:t>
            </a:r>
            <a:r>
              <a:rPr lang="en-US" sz="1600" dirty="0" smtClean="0"/>
              <a:t>. </a:t>
            </a:r>
            <a:r>
              <a:rPr lang="en-US" sz="1600" dirty="0"/>
              <a:t>The above infrastructure can cater to a generation of </a:t>
            </a:r>
            <a:r>
              <a:rPr lang="en-US" sz="1600" dirty="0" smtClean="0"/>
              <a:t>250 </a:t>
            </a:r>
            <a:r>
              <a:rPr lang="en-US" sz="1600" dirty="0"/>
              <a:t>MW </a:t>
            </a:r>
            <a:r>
              <a:rPr lang="en-US" sz="1600" dirty="0" smtClean="0"/>
              <a:t>of power </a:t>
            </a:r>
            <a:r>
              <a:rPr lang="en-US" sz="1600" dirty="0"/>
              <a:t>generation</a:t>
            </a:r>
            <a:r>
              <a:rPr lang="en-US" sz="1600" dirty="0" smtClean="0"/>
              <a:t>.</a:t>
            </a:r>
          </a:p>
          <a:p>
            <a:endParaRPr lang="en-US" sz="900" dirty="0"/>
          </a:p>
          <a:p>
            <a:r>
              <a:rPr lang="en-US" sz="1600" dirty="0"/>
              <a:t>The total project cost is given below</a:t>
            </a:r>
            <a:r>
              <a:rPr lang="en-US" sz="1600" dirty="0" smtClean="0"/>
              <a:t>:</a:t>
            </a:r>
          </a:p>
          <a:p>
            <a:endParaRPr lang="en-US" sz="900" dirty="0"/>
          </a:p>
          <a:p>
            <a:r>
              <a:rPr lang="en-US" sz="1600" b="1" dirty="0"/>
              <a:t>Total Project Cost </a:t>
            </a:r>
            <a:r>
              <a:rPr lang="en-US" sz="1600" dirty="0"/>
              <a:t>(</a:t>
            </a:r>
            <a:r>
              <a:rPr lang="en-US" sz="1600" dirty="0" err="1"/>
              <a:t>Rs</a:t>
            </a:r>
            <a:r>
              <a:rPr lang="en-US" sz="1600" dirty="0"/>
              <a:t>. In </a:t>
            </a:r>
            <a:r>
              <a:rPr lang="en-US" sz="1600" dirty="0" err="1"/>
              <a:t>Crores</a:t>
            </a:r>
            <a:r>
              <a:rPr lang="en-US" sz="1600" dirty="0"/>
              <a:t>)</a:t>
            </a:r>
          </a:p>
          <a:p>
            <a:pPr lvl="1"/>
            <a:r>
              <a:rPr lang="en-US" sz="1600" dirty="0"/>
              <a:t>Cost for Solar Park Development l : 58.00</a:t>
            </a:r>
          </a:p>
          <a:p>
            <a:pPr lvl="1"/>
            <a:r>
              <a:rPr lang="en-US" sz="1600" dirty="0"/>
              <a:t>Cost for 25MW Solar PV Plant : 190.00</a:t>
            </a:r>
          </a:p>
          <a:p>
            <a:pPr lvl="1"/>
            <a:r>
              <a:rPr lang="en-US" sz="1600" dirty="0"/>
              <a:t>Total Project Cost : </a:t>
            </a:r>
            <a:r>
              <a:rPr lang="en-US" sz="1600" dirty="0" smtClean="0"/>
              <a:t>248.00</a:t>
            </a:r>
          </a:p>
          <a:p>
            <a:endParaRPr lang="en-US" sz="800" dirty="0"/>
          </a:p>
          <a:p>
            <a:r>
              <a:rPr lang="en-US" sz="1600" b="1" dirty="0"/>
              <a:t>Project Cost for Solar Park Development </a:t>
            </a:r>
            <a:r>
              <a:rPr lang="en-US" sz="1600" dirty="0"/>
              <a:t>(</a:t>
            </a:r>
            <a:r>
              <a:rPr lang="en-US" sz="1600" dirty="0" err="1"/>
              <a:t>Rs</a:t>
            </a:r>
            <a:r>
              <a:rPr lang="en-US" sz="1600" dirty="0"/>
              <a:t>. In </a:t>
            </a:r>
            <a:r>
              <a:rPr lang="en-US" sz="1600" dirty="0" err="1"/>
              <a:t>Crores</a:t>
            </a:r>
            <a:r>
              <a:rPr lang="en-US" sz="1600" dirty="0"/>
              <a:t>)</a:t>
            </a:r>
          </a:p>
          <a:p>
            <a:pPr lvl="1"/>
            <a:r>
              <a:rPr lang="en-US" sz="1600" dirty="0"/>
              <a:t>Land &amp; Site Development l : 18.00</a:t>
            </a:r>
          </a:p>
          <a:p>
            <a:pPr lvl="1"/>
            <a:r>
              <a:rPr lang="en-US" sz="1600" dirty="0"/>
              <a:t>Electrical Transformers, Switch Yard &amp; Sub station : 22.00</a:t>
            </a:r>
          </a:p>
          <a:p>
            <a:pPr lvl="1"/>
            <a:r>
              <a:rPr lang="en-US" sz="1600" dirty="0"/>
              <a:t>Fencing and Compound Wall : 6.00</a:t>
            </a:r>
          </a:p>
          <a:p>
            <a:pPr lvl="1"/>
            <a:r>
              <a:rPr lang="en-US" sz="1600" dirty="0"/>
              <a:t>Electronic Monitoring Systems : 2.00</a:t>
            </a:r>
          </a:p>
          <a:p>
            <a:pPr lvl="1"/>
            <a:r>
              <a:rPr lang="en-US" sz="1600" dirty="0"/>
              <a:t>Grid Connectivity Cost : 10.00</a:t>
            </a:r>
          </a:p>
          <a:p>
            <a:pPr lvl="1"/>
            <a:r>
              <a:rPr lang="en-US" sz="1600" dirty="0"/>
              <a:t>Total : </a:t>
            </a:r>
            <a:r>
              <a:rPr lang="en-US" sz="1600" dirty="0" smtClean="0"/>
              <a:t>58.00</a:t>
            </a:r>
          </a:p>
          <a:p>
            <a:endParaRPr lang="en-US" sz="800" dirty="0"/>
          </a:p>
          <a:p>
            <a:r>
              <a:rPr lang="en-US" sz="1600" b="1" dirty="0"/>
              <a:t>Means of Finance:</a:t>
            </a:r>
          </a:p>
          <a:p>
            <a:pPr lvl="1"/>
            <a:r>
              <a:rPr lang="en-US" sz="1600" dirty="0"/>
              <a:t>Debt-Equity Ratio = 80:20</a:t>
            </a:r>
          </a:p>
          <a:p>
            <a:pPr lvl="1"/>
            <a:r>
              <a:rPr lang="en-US" sz="1600" dirty="0"/>
              <a:t>Debt = 197.00 </a:t>
            </a:r>
            <a:r>
              <a:rPr lang="en-US" sz="1600" dirty="0" err="1"/>
              <a:t>Crores</a:t>
            </a:r>
            <a:endParaRPr lang="en-US" sz="1600" dirty="0"/>
          </a:p>
          <a:p>
            <a:pPr lvl="1"/>
            <a:r>
              <a:rPr lang="en-US" sz="1600" dirty="0"/>
              <a:t>Equity = 49.00 </a:t>
            </a:r>
            <a:r>
              <a:rPr lang="en-US" sz="1600" dirty="0" err="1"/>
              <a:t>Crores</a:t>
            </a:r>
            <a:endParaRPr lang="en-US" sz="1600" dirty="0"/>
          </a:p>
        </p:txBody>
      </p:sp>
    </p:spTree>
    <p:extLst>
      <p:ext uri="{BB962C8B-B14F-4D97-AF65-F5344CB8AC3E}">
        <p14:creationId xmlns:p14="http://schemas.microsoft.com/office/powerpoint/2010/main" val="1072886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3" name="Subtitle 2"/>
          <p:cNvSpPr>
            <a:spLocks noGrp="1"/>
          </p:cNvSpPr>
          <p:nvPr>
            <p:ph type="subTitle" idx="1"/>
          </p:nvPr>
        </p:nvSpPr>
        <p:spPr>
          <a:xfrm>
            <a:off x="0" y="1066800"/>
            <a:ext cx="8991600" cy="5791200"/>
          </a:xfrm>
        </p:spPr>
        <p:txBody>
          <a:bodyPr>
            <a:normAutofit/>
          </a:bodyPr>
          <a:lstStyle/>
          <a:p>
            <a:pPr algn="l"/>
            <a:endParaRPr lang="en-US" sz="1800" b="1" dirty="0" smtClean="0">
              <a:solidFill>
                <a:schemeClr val="tx1"/>
              </a:solidFill>
              <a:latin typeface="Segoe UI Semibold" pitchFamily="34" charset="0"/>
              <a:ea typeface="Tahoma" pitchFamily="34" charset="0"/>
              <a:cs typeface="Tahoma" pitchFamily="34" charset="0"/>
            </a:endParaRPr>
          </a:p>
          <a:p>
            <a:pPr algn="l"/>
            <a:r>
              <a:rPr lang="en-US" b="1" dirty="0" smtClean="0">
                <a:solidFill>
                  <a:schemeClr val="tx1"/>
                </a:solidFill>
                <a:latin typeface="Segoe UI Semibold" pitchFamily="34" charset="0"/>
                <a:ea typeface="Tahoma" pitchFamily="34" charset="0"/>
                <a:cs typeface="Tahoma" pitchFamily="34" charset="0"/>
              </a:rPr>
              <a:t>Size of 250 MW will drive the motivation for many of the partners:</a:t>
            </a:r>
          </a:p>
          <a:p>
            <a:pPr algn="l"/>
            <a:endParaRPr lang="en-US" sz="1100" b="1" dirty="0" smtClean="0">
              <a:solidFill>
                <a:schemeClr val="tx1"/>
              </a:solidFill>
              <a:latin typeface="Segoe UI Semibold" pitchFamily="34" charset="0"/>
              <a:ea typeface="Tahoma" pitchFamily="34" charset="0"/>
              <a:cs typeface="Tahoma" pitchFamily="34" charset="0"/>
            </a:endParaRPr>
          </a:p>
          <a:p>
            <a:pPr algn="l"/>
            <a:endParaRPr lang="en-US" sz="1100" b="1" dirty="0">
              <a:solidFill>
                <a:srgbClr val="000000"/>
              </a:solidFill>
            </a:endParaRPr>
          </a:p>
          <a:p>
            <a:pPr marL="800100" lvl="1" indent="-342900" algn="l">
              <a:buFont typeface="Wingdings" charset="2"/>
              <a:buChar char="q"/>
            </a:pPr>
            <a:r>
              <a:rPr lang="en-US" sz="2000" dirty="0" smtClean="0">
                <a:solidFill>
                  <a:srgbClr val="000000"/>
                </a:solidFill>
              </a:rPr>
              <a:t>Reduced Capex because of the economies of scale. </a:t>
            </a:r>
          </a:p>
          <a:p>
            <a:pPr marL="800100" lvl="1" indent="-342900" algn="l">
              <a:buFont typeface="Wingdings" charset="2"/>
              <a:buChar char="q"/>
            </a:pPr>
            <a:r>
              <a:rPr lang="en-US" sz="2000" dirty="0" smtClean="0">
                <a:solidFill>
                  <a:srgbClr val="000000"/>
                </a:solidFill>
              </a:rPr>
              <a:t>Availability of the Worlds best Technology/EPC partner.</a:t>
            </a:r>
          </a:p>
          <a:p>
            <a:pPr marL="800100" lvl="1" indent="-342900" algn="l">
              <a:buFont typeface="Wingdings" charset="2"/>
              <a:buChar char="q"/>
            </a:pPr>
            <a:r>
              <a:rPr lang="en-US" sz="2000" dirty="0" smtClean="0">
                <a:solidFill>
                  <a:srgbClr val="000000"/>
                </a:solidFill>
              </a:rPr>
              <a:t>Single Point for contact for financial needs  “Equity and Debt Investment” </a:t>
            </a:r>
            <a:endParaRPr lang="en-US" sz="2000" dirty="0">
              <a:solidFill>
                <a:srgbClr val="000000"/>
              </a:solidFill>
            </a:endParaRPr>
          </a:p>
          <a:p>
            <a:pPr marL="800100" lvl="1" indent="-342900" algn="l">
              <a:buFont typeface="Wingdings" charset="2"/>
              <a:buChar char="q"/>
            </a:pPr>
            <a:r>
              <a:rPr lang="en-US" sz="2000" dirty="0" smtClean="0">
                <a:solidFill>
                  <a:srgbClr val="000000"/>
                </a:solidFill>
              </a:rPr>
              <a:t>Complete Plug and Play with all the approvals including “Power Purchase Agreement (PPA)</a:t>
            </a:r>
          </a:p>
          <a:p>
            <a:pPr marL="800100" lvl="1" indent="-342900" algn="l">
              <a:buFont typeface="Wingdings" charset="2"/>
              <a:buChar char="q"/>
            </a:pPr>
            <a:r>
              <a:rPr lang="en-US" sz="2000" dirty="0" smtClean="0">
                <a:solidFill>
                  <a:srgbClr val="000000"/>
                </a:solidFill>
              </a:rPr>
              <a:t>Support of Multilateral agencies</a:t>
            </a:r>
          </a:p>
          <a:p>
            <a:pPr marL="342900" indent="-342900" algn="l">
              <a:buFont typeface="Wingdings" charset="2"/>
              <a:buChar char="q"/>
            </a:pPr>
            <a:endParaRPr lang="en-US" sz="2300" dirty="0" smtClean="0">
              <a:solidFill>
                <a:srgbClr val="000000"/>
              </a:solidFill>
            </a:endParaRPr>
          </a:p>
          <a:p>
            <a:pPr marL="342900" indent="-342900" algn="l">
              <a:buFont typeface="Wingdings" charset="2"/>
              <a:buChar char="q"/>
            </a:pPr>
            <a:endParaRPr lang="en-US" sz="2300" dirty="0" smtClean="0">
              <a:solidFill>
                <a:srgbClr val="000000"/>
              </a:solidFill>
            </a:endParaRPr>
          </a:p>
          <a:p>
            <a:pPr algn="l"/>
            <a:endParaRPr lang="en-US" sz="2300" dirty="0">
              <a:solidFill>
                <a:srgbClr val="000000"/>
              </a:solidFill>
            </a:endParaRPr>
          </a:p>
        </p:txBody>
      </p:sp>
      <p:sp>
        <p:nvSpPr>
          <p:cNvPr id="4" name="Title 1"/>
          <p:cNvSpPr txBox="1">
            <a:spLocks/>
          </p:cNvSpPr>
          <p:nvPr/>
        </p:nvSpPr>
        <p:spPr>
          <a:xfrm>
            <a:off x="-10886" y="0"/>
            <a:ext cx="9144000" cy="1049312"/>
          </a:xfrm>
          <a:prstGeom prst="rect">
            <a:avLst/>
          </a:prstGeom>
          <a:solidFill>
            <a:srgbClr val="00B050"/>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Karnataka Solar Park </a:t>
            </a:r>
          </a:p>
          <a:p>
            <a:pPr algn="l"/>
            <a:r>
              <a:rPr lang="en-US" sz="3200" b="1" dirty="0" smtClean="0"/>
              <a:t>Key Advantages for SMEs:</a:t>
            </a:r>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C4DCD8BC-954C-4414-AC48-EAA7C46E5557}" type="datetime4">
              <a:rPr lang="en-US" smtClean="0"/>
              <a:t>September 6, 2012</a:t>
            </a:fld>
            <a:endParaRPr lang="en-US"/>
          </a:p>
        </p:txBody>
      </p:sp>
      <p:sp>
        <p:nvSpPr>
          <p:cNvPr id="10" name="Footer Placeholder 9"/>
          <p:cNvSpPr>
            <a:spLocks noGrp="1"/>
          </p:cNvSpPr>
          <p:nvPr>
            <p:ph type="ftr" sz="quarter" idx="11"/>
          </p:nvPr>
        </p:nvSpPr>
        <p:spPr/>
        <p:txBody>
          <a:bodyPr/>
          <a:lstStyle/>
          <a:p>
            <a:r>
              <a:rPr lang="en-US" smtClean="0"/>
              <a:t>Confidential</a:t>
            </a:r>
            <a:endParaRPr lang="en-US"/>
          </a:p>
        </p:txBody>
      </p:sp>
      <p:sp>
        <p:nvSpPr>
          <p:cNvPr id="11" name="Slide Number Placeholder 10"/>
          <p:cNvSpPr>
            <a:spLocks noGrp="1"/>
          </p:cNvSpPr>
          <p:nvPr>
            <p:ph type="sldNum" sz="quarter" idx="12"/>
          </p:nvPr>
        </p:nvSpPr>
        <p:spPr/>
        <p:txBody>
          <a:bodyPr/>
          <a:lstStyle/>
          <a:p>
            <a:fld id="{10FCF11B-9FEE-4984-93CC-5ED50B25C41E}" type="slidenum">
              <a:rPr lang="en-US" smtClean="0"/>
              <a:pPr/>
              <a:t>15</a:t>
            </a:fld>
            <a:endParaRPr lang="en-US"/>
          </a:p>
        </p:txBody>
      </p:sp>
    </p:spTree>
    <p:extLst>
      <p:ext uri="{BB962C8B-B14F-4D97-AF65-F5344CB8AC3E}">
        <p14:creationId xmlns:p14="http://schemas.microsoft.com/office/powerpoint/2010/main" val="1294483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4"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smtClean="0"/>
              <a:t>Karnataka Solar </a:t>
            </a:r>
            <a:r>
              <a:rPr lang="en-US" sz="3200" b="1" dirty="0"/>
              <a:t>Park </a:t>
            </a:r>
            <a:endParaRPr lang="en-US" sz="3200" b="1" dirty="0" smtClean="0"/>
          </a:p>
          <a:p>
            <a:pPr algn="l"/>
            <a:r>
              <a:rPr lang="en-US" sz="3200" b="1" dirty="0" smtClean="0"/>
              <a:t>Economic Advantages</a:t>
            </a:r>
            <a:endParaRPr lang="en-US" sz="3200" b="1" dirty="0"/>
          </a:p>
          <a:p>
            <a:pPr algn="l"/>
            <a:r>
              <a:rPr lang="en-US" sz="3200" b="1" dirty="0" smtClean="0"/>
              <a:t> </a:t>
            </a:r>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6" name="Rectangle 5"/>
          <p:cNvSpPr/>
          <p:nvPr/>
        </p:nvSpPr>
        <p:spPr>
          <a:xfrm>
            <a:off x="300318" y="1225689"/>
            <a:ext cx="8382000" cy="892552"/>
          </a:xfrm>
          <a:prstGeom prst="rect">
            <a:avLst/>
          </a:prstGeom>
        </p:spPr>
        <p:txBody>
          <a:bodyPr wrap="square">
            <a:spAutoFit/>
          </a:bodyPr>
          <a:lstStyle/>
          <a:p>
            <a:r>
              <a:rPr lang="en-US" sz="2400" b="1" dirty="0" smtClean="0"/>
              <a:t>Economic Advantages:</a:t>
            </a:r>
          </a:p>
          <a:p>
            <a:pPr lvl="0"/>
            <a:endParaRPr lang="en-US" sz="800" b="1" dirty="0"/>
          </a:p>
          <a:p>
            <a:pPr lvl="1"/>
            <a:endParaRPr lang="en-US" sz="2000" dirty="0" smtClean="0"/>
          </a:p>
        </p:txBody>
      </p:sp>
      <p:sp>
        <p:nvSpPr>
          <p:cNvPr id="3" name="Rectangle 2"/>
          <p:cNvSpPr/>
          <p:nvPr/>
        </p:nvSpPr>
        <p:spPr>
          <a:xfrm>
            <a:off x="300318" y="1828800"/>
            <a:ext cx="8077200" cy="4247317"/>
          </a:xfrm>
          <a:prstGeom prst="rect">
            <a:avLst/>
          </a:prstGeom>
        </p:spPr>
        <p:txBody>
          <a:bodyPr wrap="square">
            <a:spAutoFit/>
          </a:bodyPr>
          <a:lstStyle/>
          <a:p>
            <a:r>
              <a:rPr lang="en-US" dirty="0" smtClean="0">
                <a:solidFill>
                  <a:srgbClr val="000000"/>
                </a:solidFill>
              </a:rPr>
              <a:t>Sagitaur plans to develop up to 250 MW solar power plants on 1200 acres which will improve</a:t>
            </a:r>
          </a:p>
          <a:p>
            <a:pPr marL="800100" lvl="1" indent="-342900">
              <a:buFont typeface="Wingdings" pitchFamily="2" charset="2"/>
              <a:buChar char="ü"/>
            </a:pPr>
            <a:r>
              <a:rPr lang="en-US" b="1" dirty="0" smtClean="0">
                <a:solidFill>
                  <a:srgbClr val="000000"/>
                </a:solidFill>
              </a:rPr>
              <a:t>Power availability </a:t>
            </a:r>
            <a:r>
              <a:rPr lang="en-US" dirty="0" smtClean="0">
                <a:solidFill>
                  <a:srgbClr val="000000"/>
                </a:solidFill>
              </a:rPr>
              <a:t>– This will improve the current acute power shortage in the state and the country. This improves economic development by impacting manufacturing and other services</a:t>
            </a:r>
          </a:p>
          <a:p>
            <a:pPr marL="800100" lvl="1" indent="-342900">
              <a:buFont typeface="Wingdings" pitchFamily="2" charset="2"/>
              <a:buChar char="ü"/>
            </a:pPr>
            <a:r>
              <a:rPr lang="en-US" b="1" dirty="0" smtClean="0">
                <a:solidFill>
                  <a:srgbClr val="000000"/>
                </a:solidFill>
              </a:rPr>
              <a:t>Employment Generation </a:t>
            </a:r>
            <a:r>
              <a:rPr lang="en-US" dirty="0" smtClean="0">
                <a:solidFill>
                  <a:srgbClr val="000000"/>
                </a:solidFill>
              </a:rPr>
              <a:t>– Sagitaur estimates the Group Captive park to result in generating employment for 6000 to 8000 persons</a:t>
            </a:r>
          </a:p>
          <a:p>
            <a:pPr marL="800100" lvl="1" indent="-342900">
              <a:buFont typeface="Wingdings" pitchFamily="2" charset="2"/>
              <a:buChar char="ü"/>
            </a:pPr>
            <a:r>
              <a:rPr lang="en-US" b="1" dirty="0" smtClean="0">
                <a:solidFill>
                  <a:srgbClr val="000000"/>
                </a:solidFill>
              </a:rPr>
              <a:t>Cost of power generation </a:t>
            </a:r>
            <a:r>
              <a:rPr lang="en-US" dirty="0" smtClean="0">
                <a:solidFill>
                  <a:srgbClr val="000000"/>
                </a:solidFill>
              </a:rPr>
              <a:t>– Sagitaur estimates the cost of generating power will reduce by 10% to 15% due to shared infrastructure facilities provided by the Park</a:t>
            </a:r>
          </a:p>
          <a:p>
            <a:pPr marL="800100" lvl="1" indent="-342900">
              <a:buFont typeface="Wingdings" pitchFamily="2" charset="2"/>
              <a:buChar char="ü"/>
            </a:pPr>
            <a:r>
              <a:rPr lang="en-US" b="1" dirty="0" smtClean="0">
                <a:solidFill>
                  <a:srgbClr val="000000"/>
                </a:solidFill>
              </a:rPr>
              <a:t>Manufacturing </a:t>
            </a:r>
            <a:r>
              <a:rPr lang="en-US" dirty="0" smtClean="0">
                <a:solidFill>
                  <a:srgbClr val="000000"/>
                </a:solidFill>
              </a:rPr>
              <a:t>– Sagitaur’s partnership will encourage and establish local manufacturing of components required to address the solar plant construction and maintenance which will bring down the cost of power production</a:t>
            </a:r>
            <a:endParaRPr lang="en-US" dirty="0">
              <a:solidFill>
                <a:srgbClr val="000000"/>
              </a:solidFill>
            </a:endParaRPr>
          </a:p>
          <a:p>
            <a:endParaRPr lang="en-US" dirty="0">
              <a:solidFill>
                <a:srgbClr val="000000"/>
              </a:solidFill>
            </a:endParaRPr>
          </a:p>
        </p:txBody>
      </p:sp>
      <p:sp>
        <p:nvSpPr>
          <p:cNvPr id="10" name="Date Placeholder 9"/>
          <p:cNvSpPr>
            <a:spLocks noGrp="1"/>
          </p:cNvSpPr>
          <p:nvPr>
            <p:ph type="dt" sz="half" idx="10"/>
          </p:nvPr>
        </p:nvSpPr>
        <p:spPr/>
        <p:txBody>
          <a:bodyPr/>
          <a:lstStyle/>
          <a:p>
            <a:fld id="{1C168A32-0553-4D5E-A1FD-488D73A8489A}" type="datetime4">
              <a:rPr lang="en-US" smtClean="0"/>
              <a:t>September 6, 2012</a:t>
            </a:fld>
            <a:endParaRPr lang="en-US"/>
          </a:p>
        </p:txBody>
      </p:sp>
      <p:sp>
        <p:nvSpPr>
          <p:cNvPr id="11" name="Footer Placeholder 10"/>
          <p:cNvSpPr>
            <a:spLocks noGrp="1"/>
          </p:cNvSpPr>
          <p:nvPr>
            <p:ph type="ftr" sz="quarter" idx="11"/>
          </p:nvPr>
        </p:nvSpPr>
        <p:spPr/>
        <p:txBody>
          <a:bodyPr/>
          <a:lstStyle/>
          <a:p>
            <a:r>
              <a:rPr lang="en-US" smtClean="0"/>
              <a:t>Confidential</a:t>
            </a:r>
            <a:endParaRPr lang="en-US"/>
          </a:p>
        </p:txBody>
      </p:sp>
      <p:sp>
        <p:nvSpPr>
          <p:cNvPr id="12" name="Slide Number Placeholder 11"/>
          <p:cNvSpPr>
            <a:spLocks noGrp="1"/>
          </p:cNvSpPr>
          <p:nvPr>
            <p:ph type="sldNum" sz="quarter" idx="12"/>
          </p:nvPr>
        </p:nvSpPr>
        <p:spPr/>
        <p:txBody>
          <a:bodyPr/>
          <a:lstStyle/>
          <a:p>
            <a:fld id="{10FCF11B-9FEE-4984-93CC-5ED50B25C41E}" type="slidenum">
              <a:rPr lang="en-US" smtClean="0"/>
              <a:pPr/>
              <a:t>16</a:t>
            </a:fld>
            <a:endParaRPr lang="en-US"/>
          </a:p>
        </p:txBody>
      </p:sp>
    </p:spTree>
    <p:extLst>
      <p:ext uri="{BB962C8B-B14F-4D97-AF65-F5344CB8AC3E}">
        <p14:creationId xmlns:p14="http://schemas.microsoft.com/office/powerpoint/2010/main" val="2333327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4"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smtClean="0"/>
              <a:t>Karnataka Solar Park</a:t>
            </a:r>
          </a:p>
          <a:p>
            <a:pPr algn="l"/>
            <a:r>
              <a:rPr lang="en-US" sz="3200" b="1" dirty="0" smtClean="0"/>
              <a:t>Key ingredients for Successful implementation</a:t>
            </a:r>
            <a:endParaRPr lang="en-US" sz="3200" b="1" dirty="0"/>
          </a:p>
          <a:p>
            <a:pPr algn="l"/>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6" name="Rectangle 5"/>
          <p:cNvSpPr/>
          <p:nvPr/>
        </p:nvSpPr>
        <p:spPr>
          <a:xfrm>
            <a:off x="228600" y="1143000"/>
            <a:ext cx="8763000" cy="5170646"/>
          </a:xfrm>
          <a:prstGeom prst="rect">
            <a:avLst/>
          </a:prstGeom>
        </p:spPr>
        <p:txBody>
          <a:bodyPr wrap="square">
            <a:spAutoFit/>
          </a:bodyPr>
          <a:lstStyle/>
          <a:p>
            <a:r>
              <a:rPr lang="en-US" sz="2400" b="1" dirty="0" smtClean="0"/>
              <a:t>Execution Expertise:</a:t>
            </a:r>
          </a:p>
          <a:p>
            <a:endParaRPr lang="en-US" sz="2400" b="1" dirty="0"/>
          </a:p>
          <a:p>
            <a:pPr marL="342900" indent="-342900">
              <a:buFont typeface="Wingdings" pitchFamily="2" charset="2"/>
              <a:buChar char="ü"/>
            </a:pPr>
            <a:r>
              <a:rPr lang="en-US" sz="2400" dirty="0" smtClean="0"/>
              <a:t>It is headed by Stanford Phd,  former CTO of Nvidia, former CEO of Sukam. Executed more than 70 MW Project in the country. Excellent Execution Track record.</a:t>
            </a:r>
          </a:p>
          <a:p>
            <a:endParaRPr lang="en-US" sz="2400" b="1" dirty="0" smtClean="0"/>
          </a:p>
          <a:p>
            <a:r>
              <a:rPr lang="en-US" sz="2400" b="1" dirty="0" smtClean="0"/>
              <a:t>PPA &amp; Strategic Partnership: </a:t>
            </a:r>
          </a:p>
          <a:p>
            <a:endParaRPr lang="en-US" sz="2400" b="1" dirty="0"/>
          </a:p>
          <a:p>
            <a:pPr marL="342900" indent="-342900">
              <a:buFont typeface="Wingdings" pitchFamily="2" charset="2"/>
              <a:buChar char="ü"/>
            </a:pPr>
            <a:r>
              <a:rPr lang="en-US" sz="2400" dirty="0" smtClean="0"/>
              <a:t>Partnership with PTC for Anchor PPA as well for long term participation. ( Promoted by PSUs, PTC has 30000 MW of </a:t>
            </a:r>
          </a:p>
          <a:p>
            <a:r>
              <a:rPr lang="en-US" sz="2400" dirty="0"/>
              <a:t> </a:t>
            </a:r>
            <a:r>
              <a:rPr lang="en-US" sz="2400" dirty="0" smtClean="0"/>
              <a:t>    Power PPAs with 60% market share, now promoting </a:t>
            </a:r>
          </a:p>
          <a:p>
            <a:r>
              <a:rPr lang="en-US" sz="2400" dirty="0"/>
              <a:t> </a:t>
            </a:r>
            <a:r>
              <a:rPr lang="en-US" sz="2400" dirty="0" smtClean="0"/>
              <a:t>    Green Energy thorough Bundled power )</a:t>
            </a:r>
          </a:p>
          <a:p>
            <a:pPr marL="800100" lvl="1" indent="-342900"/>
            <a:r>
              <a:rPr lang="en-US" sz="2400" dirty="0" smtClean="0"/>
              <a:t>“</a:t>
            </a:r>
            <a:r>
              <a:rPr lang="en-US" b="1" i="1" dirty="0" smtClean="0"/>
              <a:t> We have signed an MOU with PTC too provide a PPA for 25 MW &amp; A letter of interest for participating in Group Captive Solar Park for full 250 MW”</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024" y="4343400"/>
            <a:ext cx="992176" cy="1037778"/>
          </a:xfrm>
          <a:prstGeom prst="rect">
            <a:avLst/>
          </a:prstGeom>
        </p:spPr>
      </p:pic>
      <p:sp>
        <p:nvSpPr>
          <p:cNvPr id="10" name="Date Placeholder 9"/>
          <p:cNvSpPr>
            <a:spLocks noGrp="1"/>
          </p:cNvSpPr>
          <p:nvPr>
            <p:ph type="dt" sz="half" idx="10"/>
          </p:nvPr>
        </p:nvSpPr>
        <p:spPr/>
        <p:txBody>
          <a:bodyPr/>
          <a:lstStyle/>
          <a:p>
            <a:fld id="{FFE2A8C9-843A-4F50-94E8-4F32E8E39B7B}" type="datetime4">
              <a:rPr lang="en-US" smtClean="0"/>
              <a:t>September 6, 2012</a:t>
            </a:fld>
            <a:endParaRPr lang="en-US"/>
          </a:p>
        </p:txBody>
      </p:sp>
      <p:sp>
        <p:nvSpPr>
          <p:cNvPr id="11" name="Footer Placeholder 10"/>
          <p:cNvSpPr>
            <a:spLocks noGrp="1"/>
          </p:cNvSpPr>
          <p:nvPr>
            <p:ph type="ftr" sz="quarter" idx="11"/>
          </p:nvPr>
        </p:nvSpPr>
        <p:spPr/>
        <p:txBody>
          <a:bodyPr/>
          <a:lstStyle/>
          <a:p>
            <a:r>
              <a:rPr lang="en-US" smtClean="0"/>
              <a:t>Confidential</a:t>
            </a:r>
            <a:endParaRPr lang="en-US"/>
          </a:p>
        </p:txBody>
      </p:sp>
      <p:sp>
        <p:nvSpPr>
          <p:cNvPr id="12" name="Slide Number Placeholder 11"/>
          <p:cNvSpPr>
            <a:spLocks noGrp="1"/>
          </p:cNvSpPr>
          <p:nvPr>
            <p:ph type="sldNum" sz="quarter" idx="12"/>
          </p:nvPr>
        </p:nvSpPr>
        <p:spPr/>
        <p:txBody>
          <a:bodyPr/>
          <a:lstStyle/>
          <a:p>
            <a:fld id="{10FCF11B-9FEE-4984-93CC-5ED50B25C41E}" type="slidenum">
              <a:rPr lang="en-US" smtClean="0"/>
              <a:pPr/>
              <a:t>17</a:t>
            </a:fld>
            <a:endParaRPr lang="en-US"/>
          </a:p>
        </p:txBody>
      </p:sp>
    </p:spTree>
    <p:extLst>
      <p:ext uri="{BB962C8B-B14F-4D97-AF65-F5344CB8AC3E}">
        <p14:creationId xmlns:p14="http://schemas.microsoft.com/office/powerpoint/2010/main" val="4051346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4"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smtClean="0"/>
              <a:t>Karnataka Solar </a:t>
            </a:r>
            <a:r>
              <a:rPr lang="en-US" sz="3200" b="1" dirty="0"/>
              <a:t>Park </a:t>
            </a:r>
            <a:endParaRPr lang="en-US" sz="3200" b="1" dirty="0" smtClean="0"/>
          </a:p>
          <a:p>
            <a:pPr algn="l"/>
            <a:r>
              <a:rPr lang="en-US" sz="3200" b="1" dirty="0" smtClean="0"/>
              <a:t>Key ingredients for Successful implementation</a:t>
            </a:r>
          </a:p>
          <a:p>
            <a:pPr algn="l"/>
            <a:r>
              <a:rPr lang="en-US" sz="3200" b="1" dirty="0" smtClean="0"/>
              <a:t> </a:t>
            </a:r>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6" name="Rectangle 5"/>
          <p:cNvSpPr/>
          <p:nvPr/>
        </p:nvSpPr>
        <p:spPr>
          <a:xfrm>
            <a:off x="0" y="1225688"/>
            <a:ext cx="8991600" cy="5016758"/>
          </a:xfrm>
          <a:prstGeom prst="rect">
            <a:avLst/>
          </a:prstGeom>
        </p:spPr>
        <p:txBody>
          <a:bodyPr wrap="square">
            <a:spAutoFit/>
          </a:bodyPr>
          <a:lstStyle/>
          <a:p>
            <a:endParaRPr lang="en-US" sz="800" b="1" dirty="0" smtClean="0"/>
          </a:p>
          <a:p>
            <a:endParaRPr lang="en-US" sz="2000" dirty="0"/>
          </a:p>
          <a:p>
            <a:pPr marL="285750" lvl="0" indent="-285750">
              <a:buFont typeface="Wingdings" pitchFamily="2" charset="2"/>
              <a:buChar char="ü"/>
            </a:pPr>
            <a:r>
              <a:rPr lang="en-US" sz="2400" b="1" dirty="0" smtClean="0"/>
              <a:t>Investment Partnership</a:t>
            </a:r>
          </a:p>
          <a:p>
            <a:pPr marL="800100" lvl="1" indent="-342900">
              <a:buFont typeface="Wingdings" pitchFamily="2" charset="2"/>
              <a:buChar char="q"/>
            </a:pPr>
            <a:r>
              <a:rPr lang="en-US" b="1" dirty="0" smtClean="0"/>
              <a:t>Cirus Solar </a:t>
            </a:r>
            <a:r>
              <a:rPr lang="en-US" dirty="0" smtClean="0"/>
              <a:t>– An Engineering, Procurement and Construction company which specializes in building Solar Plants</a:t>
            </a:r>
          </a:p>
          <a:p>
            <a:pPr lvl="1"/>
            <a:endParaRPr lang="en-US" sz="800" dirty="0" smtClean="0"/>
          </a:p>
          <a:p>
            <a:pPr lvl="1"/>
            <a:r>
              <a:rPr lang="en-US" dirty="0" smtClean="0"/>
              <a:t>       “</a:t>
            </a:r>
            <a:r>
              <a:rPr lang="en-US" b="1" i="1" dirty="0" smtClean="0"/>
              <a:t>We </a:t>
            </a:r>
            <a:r>
              <a:rPr lang="en-US" b="1" i="1" dirty="0"/>
              <a:t>have signed an MOU with </a:t>
            </a:r>
            <a:r>
              <a:rPr lang="en-US" b="1" i="1" dirty="0" smtClean="0"/>
              <a:t>Cirus Solar for 85% investment for all</a:t>
            </a:r>
          </a:p>
          <a:p>
            <a:pPr lvl="1"/>
            <a:r>
              <a:rPr lang="en-US" b="1" i="1" dirty="0" smtClean="0"/>
              <a:t>    	250 MW of the projects in Solar Park”</a:t>
            </a:r>
          </a:p>
          <a:p>
            <a:pPr lvl="1"/>
            <a:endParaRPr lang="en-US" b="1" i="1" dirty="0" smtClean="0"/>
          </a:p>
          <a:p>
            <a:pPr lvl="1"/>
            <a:endParaRPr lang="en-US" b="1" i="1" dirty="0" smtClean="0"/>
          </a:p>
          <a:p>
            <a:pPr lvl="1"/>
            <a:endParaRPr lang="en-US" b="1" i="1" dirty="0" smtClean="0"/>
          </a:p>
          <a:p>
            <a:pPr marL="800100" lvl="1" indent="-342900">
              <a:buFont typeface="Wingdings" pitchFamily="2" charset="2"/>
              <a:buChar char="q"/>
            </a:pPr>
            <a:r>
              <a:rPr lang="en-US" b="1" dirty="0" smtClean="0"/>
              <a:t>OPDE</a:t>
            </a:r>
            <a:r>
              <a:rPr lang="en-US" dirty="0" smtClean="0"/>
              <a:t> </a:t>
            </a:r>
            <a:r>
              <a:rPr lang="en-US" b="1" dirty="0" smtClean="0"/>
              <a:t> </a:t>
            </a:r>
            <a:r>
              <a:rPr lang="en-US" b="1" dirty="0"/>
              <a:t>Corp </a:t>
            </a:r>
            <a:r>
              <a:rPr lang="en-US" dirty="0"/>
              <a:t>– An </a:t>
            </a:r>
            <a:r>
              <a:rPr lang="en-US" dirty="0" smtClean="0"/>
              <a:t>Spain based Engineering</a:t>
            </a:r>
            <a:r>
              <a:rPr lang="en-US" dirty="0"/>
              <a:t>, Procurement and Construction company which specializes in building Solar </a:t>
            </a:r>
            <a:r>
              <a:rPr lang="en-US" dirty="0" smtClean="0"/>
              <a:t>Plants with more than 150MW in operation</a:t>
            </a:r>
            <a:endParaRPr lang="en-US" dirty="0"/>
          </a:p>
          <a:p>
            <a:pPr lvl="1"/>
            <a:endParaRPr lang="en-US" sz="800" dirty="0"/>
          </a:p>
          <a:p>
            <a:pPr lvl="1"/>
            <a:r>
              <a:rPr lang="en-US" b="1" i="1" dirty="0"/>
              <a:t>      We are in the process of signing an MOU with </a:t>
            </a:r>
            <a:r>
              <a:rPr lang="en-US" b="1" i="1" dirty="0" smtClean="0"/>
              <a:t>OPDE </a:t>
            </a:r>
            <a:r>
              <a:rPr lang="en-US" b="1" i="1" dirty="0"/>
              <a:t>Corp to meet</a:t>
            </a:r>
          </a:p>
          <a:p>
            <a:pPr lvl="1"/>
            <a:r>
              <a:rPr lang="en-US" b="1" i="1" dirty="0"/>
              <a:t>      the commitment for the Group Captive Solar </a:t>
            </a:r>
            <a:r>
              <a:rPr lang="en-US" b="1" i="1" dirty="0" smtClean="0"/>
              <a:t>Park</a:t>
            </a:r>
          </a:p>
          <a:p>
            <a:pPr lvl="1"/>
            <a:endParaRPr lang="en-US" b="1" i="1" dirty="0"/>
          </a:p>
          <a:p>
            <a:pPr lvl="1"/>
            <a:endParaRPr lang="en-US" b="1" i="1" dirty="0" smtClean="0"/>
          </a:p>
          <a:p>
            <a:pPr lvl="1"/>
            <a:endParaRPr lang="en-US"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824" y="2675528"/>
            <a:ext cx="1676400" cy="1046351"/>
          </a:xfrm>
          <a:prstGeom prst="rect">
            <a:avLst/>
          </a:prstGeom>
        </p:spPr>
      </p:pic>
      <p:pic>
        <p:nvPicPr>
          <p:cNvPr id="7" name="Picture 6" descr="OPDE Group">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4724400"/>
            <a:ext cx="1447800" cy="1219200"/>
          </a:xfrm>
          <a:prstGeom prst="rect">
            <a:avLst/>
          </a:prstGeom>
          <a:noFill/>
          <a:ln>
            <a:noFill/>
          </a:ln>
        </p:spPr>
      </p:pic>
      <p:sp>
        <p:nvSpPr>
          <p:cNvPr id="11" name="Date Placeholder 10"/>
          <p:cNvSpPr>
            <a:spLocks noGrp="1"/>
          </p:cNvSpPr>
          <p:nvPr>
            <p:ph type="dt" sz="half" idx="10"/>
          </p:nvPr>
        </p:nvSpPr>
        <p:spPr/>
        <p:txBody>
          <a:bodyPr/>
          <a:lstStyle/>
          <a:p>
            <a:fld id="{1628426E-58B9-450B-A100-6CB8C966BA33}" type="datetime4">
              <a:rPr lang="en-US" smtClean="0"/>
              <a:t>September 6, 2012</a:t>
            </a:fld>
            <a:endParaRPr lang="en-US"/>
          </a:p>
        </p:txBody>
      </p:sp>
      <p:sp>
        <p:nvSpPr>
          <p:cNvPr id="12" name="Footer Placeholder 11"/>
          <p:cNvSpPr>
            <a:spLocks noGrp="1"/>
          </p:cNvSpPr>
          <p:nvPr>
            <p:ph type="ftr" sz="quarter" idx="11"/>
          </p:nvPr>
        </p:nvSpPr>
        <p:spPr/>
        <p:txBody>
          <a:bodyPr/>
          <a:lstStyle/>
          <a:p>
            <a:r>
              <a:rPr lang="en-US" smtClean="0"/>
              <a:t>Confidential</a:t>
            </a:r>
            <a:endParaRPr lang="en-US"/>
          </a:p>
        </p:txBody>
      </p:sp>
      <p:sp>
        <p:nvSpPr>
          <p:cNvPr id="13" name="Slide Number Placeholder 12"/>
          <p:cNvSpPr>
            <a:spLocks noGrp="1"/>
          </p:cNvSpPr>
          <p:nvPr>
            <p:ph type="sldNum" sz="quarter" idx="12"/>
          </p:nvPr>
        </p:nvSpPr>
        <p:spPr/>
        <p:txBody>
          <a:bodyPr/>
          <a:lstStyle/>
          <a:p>
            <a:fld id="{10FCF11B-9FEE-4984-93CC-5ED50B25C41E}" type="slidenum">
              <a:rPr lang="en-US" smtClean="0"/>
              <a:pPr/>
              <a:t>18</a:t>
            </a:fld>
            <a:endParaRPr lang="en-US"/>
          </a:p>
        </p:txBody>
      </p:sp>
    </p:spTree>
    <p:extLst>
      <p:ext uri="{BB962C8B-B14F-4D97-AF65-F5344CB8AC3E}">
        <p14:creationId xmlns:p14="http://schemas.microsoft.com/office/powerpoint/2010/main" val="745423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4"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smtClean="0"/>
              <a:t>Karnataka Solar </a:t>
            </a:r>
            <a:r>
              <a:rPr lang="en-US" sz="3200" b="1" dirty="0"/>
              <a:t>Park </a:t>
            </a:r>
            <a:endParaRPr lang="en-US" sz="3200" b="1" dirty="0" smtClean="0"/>
          </a:p>
          <a:p>
            <a:pPr algn="l"/>
            <a:r>
              <a:rPr lang="en-US" sz="3200" b="1" dirty="0" smtClean="0"/>
              <a:t>Key ingredients for Successful implementation</a:t>
            </a:r>
          </a:p>
          <a:p>
            <a:pPr algn="l"/>
            <a:r>
              <a:rPr lang="en-US" sz="3200" b="1" dirty="0" smtClean="0"/>
              <a:t> </a:t>
            </a:r>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6" name="Rectangle 5"/>
          <p:cNvSpPr/>
          <p:nvPr/>
        </p:nvSpPr>
        <p:spPr>
          <a:xfrm>
            <a:off x="76200" y="1066800"/>
            <a:ext cx="8763000" cy="5724644"/>
          </a:xfrm>
          <a:prstGeom prst="rect">
            <a:avLst/>
          </a:prstGeom>
        </p:spPr>
        <p:txBody>
          <a:bodyPr wrap="square">
            <a:spAutoFit/>
          </a:bodyPr>
          <a:lstStyle/>
          <a:p>
            <a:endParaRPr lang="en-US" sz="800" b="1" dirty="0" smtClean="0"/>
          </a:p>
          <a:p>
            <a:pPr lvl="0"/>
            <a:endParaRPr lang="en-US" sz="800" b="1" dirty="0"/>
          </a:p>
          <a:p>
            <a:pPr marL="285750" lvl="0" indent="-285750">
              <a:buFont typeface="Wingdings" pitchFamily="2" charset="2"/>
              <a:buChar char="ü"/>
            </a:pPr>
            <a:r>
              <a:rPr lang="en-US" sz="2400" b="1" dirty="0" smtClean="0"/>
              <a:t>Technology Partnership</a:t>
            </a:r>
          </a:p>
          <a:p>
            <a:pPr marL="800100" lvl="1" indent="-342900">
              <a:buFont typeface="Wingdings" pitchFamily="2" charset="2"/>
              <a:buChar char="q"/>
            </a:pPr>
            <a:r>
              <a:rPr lang="en-US" b="1" dirty="0" smtClean="0"/>
              <a:t>AU Optronics Corp </a:t>
            </a:r>
            <a:r>
              <a:rPr lang="en-US" dirty="0" smtClean="0"/>
              <a:t>– An $ 12 Billion Taiwan based Semi-conductor industry giant which will provide an end to end technology components &amp; solution for solar power plants. We intend to encourage this relationship to set up manufacturing locally to support the Solar park and other domestic solar installations/developments</a:t>
            </a:r>
          </a:p>
          <a:p>
            <a:pPr lvl="1"/>
            <a:endParaRPr lang="en-US" dirty="0" smtClean="0"/>
          </a:p>
          <a:p>
            <a:pPr lvl="1"/>
            <a:r>
              <a:rPr lang="en-US" dirty="0"/>
              <a:t> </a:t>
            </a:r>
            <a:r>
              <a:rPr lang="en-US" dirty="0" smtClean="0"/>
              <a:t>     “</a:t>
            </a:r>
            <a:r>
              <a:rPr lang="en-US" b="1" i="1" dirty="0" smtClean="0"/>
              <a:t>We have signed an MOU with AU Optronics Corporation to meet</a:t>
            </a:r>
          </a:p>
          <a:p>
            <a:pPr lvl="1"/>
            <a:r>
              <a:rPr lang="en-US" b="1" i="1" dirty="0"/>
              <a:t> </a:t>
            </a:r>
            <a:r>
              <a:rPr lang="en-US" b="1" i="1" dirty="0" smtClean="0"/>
              <a:t>     the commitment </a:t>
            </a:r>
            <a:r>
              <a:rPr lang="en-US" b="1" i="1" dirty="0"/>
              <a:t>for the Group Captive Solar </a:t>
            </a:r>
            <a:r>
              <a:rPr lang="en-US" b="1" i="1" dirty="0" smtClean="0"/>
              <a:t>Park – Willing to bring</a:t>
            </a:r>
          </a:p>
          <a:p>
            <a:pPr lvl="1"/>
            <a:r>
              <a:rPr lang="en-US" b="1" i="1" dirty="0" smtClean="0"/>
              <a:t>       the investment from Japanese Multilateral agency for 250 MW ”</a:t>
            </a:r>
          </a:p>
          <a:p>
            <a:pPr marL="800100" lvl="1" indent="-342900">
              <a:buFont typeface="Wingdings" pitchFamily="2" charset="2"/>
              <a:buChar char="q"/>
            </a:pPr>
            <a:endParaRPr lang="en-US" dirty="0" smtClean="0"/>
          </a:p>
          <a:p>
            <a:pPr marL="800100" lvl="1" indent="-342900">
              <a:buFont typeface="Wingdings" pitchFamily="2" charset="2"/>
              <a:buChar char="q"/>
            </a:pPr>
            <a:r>
              <a:rPr lang="en-US" b="1" dirty="0" smtClean="0"/>
              <a:t>Canadian Solar </a:t>
            </a:r>
            <a:r>
              <a:rPr lang="en-US" dirty="0" smtClean="0"/>
              <a:t>- </a:t>
            </a:r>
            <a:r>
              <a:rPr lang="en-US" dirty="0"/>
              <a:t>An </a:t>
            </a:r>
            <a:r>
              <a:rPr lang="en-US" dirty="0" smtClean="0"/>
              <a:t>NASDAQ listed Semi-conductor </a:t>
            </a:r>
            <a:r>
              <a:rPr lang="en-US" dirty="0"/>
              <a:t>industry </a:t>
            </a:r>
            <a:r>
              <a:rPr lang="en-US" dirty="0" smtClean="0"/>
              <a:t>leader which </a:t>
            </a:r>
            <a:r>
              <a:rPr lang="en-US" dirty="0"/>
              <a:t>will provide an </a:t>
            </a:r>
            <a:r>
              <a:rPr lang="en-US" dirty="0" smtClean="0"/>
              <a:t>technology components &amp; solution </a:t>
            </a:r>
            <a:r>
              <a:rPr lang="en-US" dirty="0"/>
              <a:t>for solar power plants. We intend to encourage this relationship to set up manufacturing locally to support the Solar park and other domestic </a:t>
            </a:r>
            <a:r>
              <a:rPr lang="en-US" dirty="0" smtClean="0"/>
              <a:t>solar installations/developments</a:t>
            </a:r>
          </a:p>
          <a:p>
            <a:pPr lvl="1"/>
            <a:endParaRPr lang="en-US" dirty="0" smtClean="0"/>
          </a:p>
          <a:p>
            <a:pPr lvl="1"/>
            <a:r>
              <a:rPr lang="en-US" dirty="0"/>
              <a:t> </a:t>
            </a:r>
            <a:r>
              <a:rPr lang="en-US" dirty="0" smtClean="0"/>
              <a:t>     </a:t>
            </a:r>
            <a:r>
              <a:rPr lang="en-US" b="1" i="1" dirty="0"/>
              <a:t>We </a:t>
            </a:r>
            <a:r>
              <a:rPr lang="en-US" b="1" i="1" dirty="0" smtClean="0"/>
              <a:t>are in the process of signing an </a:t>
            </a:r>
            <a:r>
              <a:rPr lang="en-US" b="1" i="1" dirty="0"/>
              <a:t>MOU with </a:t>
            </a:r>
            <a:r>
              <a:rPr lang="en-US" b="1" i="1" dirty="0" smtClean="0"/>
              <a:t>Canadian Solar to </a:t>
            </a:r>
            <a:r>
              <a:rPr lang="en-US" b="1" i="1" dirty="0"/>
              <a:t>meet</a:t>
            </a:r>
          </a:p>
          <a:p>
            <a:pPr lvl="1"/>
            <a:r>
              <a:rPr lang="en-US" b="1" i="1" dirty="0"/>
              <a:t>      </a:t>
            </a:r>
            <a:r>
              <a:rPr lang="en-US" b="1" i="1" dirty="0" smtClean="0"/>
              <a:t>the commitment </a:t>
            </a:r>
            <a:r>
              <a:rPr lang="en-US" b="1" i="1" dirty="0"/>
              <a:t>for the Group Captive Solar Park</a:t>
            </a:r>
          </a:p>
          <a:p>
            <a:pPr lvl="1"/>
            <a:endParaRPr lang="en-US" sz="20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2971800"/>
            <a:ext cx="1371600" cy="1143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486400"/>
            <a:ext cx="1371600" cy="1066800"/>
          </a:xfrm>
          <a:prstGeom prst="rect">
            <a:avLst/>
          </a:prstGeom>
        </p:spPr>
      </p:pic>
      <p:sp>
        <p:nvSpPr>
          <p:cNvPr id="11" name="Date Placeholder 10"/>
          <p:cNvSpPr>
            <a:spLocks noGrp="1"/>
          </p:cNvSpPr>
          <p:nvPr>
            <p:ph type="dt" sz="half" idx="10"/>
          </p:nvPr>
        </p:nvSpPr>
        <p:spPr/>
        <p:txBody>
          <a:bodyPr/>
          <a:lstStyle/>
          <a:p>
            <a:fld id="{56271075-4611-4F57-A337-FC87FF5D6FC3}" type="datetime4">
              <a:rPr lang="en-US" smtClean="0"/>
              <a:t>September 6, 2012</a:t>
            </a:fld>
            <a:endParaRPr lang="en-US"/>
          </a:p>
        </p:txBody>
      </p:sp>
      <p:sp>
        <p:nvSpPr>
          <p:cNvPr id="12" name="Footer Placeholder 11"/>
          <p:cNvSpPr>
            <a:spLocks noGrp="1"/>
          </p:cNvSpPr>
          <p:nvPr>
            <p:ph type="ftr" sz="quarter" idx="11"/>
          </p:nvPr>
        </p:nvSpPr>
        <p:spPr/>
        <p:txBody>
          <a:bodyPr/>
          <a:lstStyle/>
          <a:p>
            <a:r>
              <a:rPr lang="en-US" smtClean="0"/>
              <a:t>Confidential</a:t>
            </a:r>
            <a:endParaRPr lang="en-US"/>
          </a:p>
        </p:txBody>
      </p:sp>
      <p:sp>
        <p:nvSpPr>
          <p:cNvPr id="13" name="Slide Number Placeholder 12"/>
          <p:cNvSpPr>
            <a:spLocks noGrp="1"/>
          </p:cNvSpPr>
          <p:nvPr>
            <p:ph type="sldNum" sz="quarter" idx="12"/>
          </p:nvPr>
        </p:nvSpPr>
        <p:spPr/>
        <p:txBody>
          <a:bodyPr/>
          <a:lstStyle/>
          <a:p>
            <a:fld id="{10FCF11B-9FEE-4984-93CC-5ED50B25C41E}" type="slidenum">
              <a:rPr lang="en-US" smtClean="0"/>
              <a:pPr/>
              <a:t>19</a:t>
            </a:fld>
            <a:endParaRPr lang="en-US"/>
          </a:p>
        </p:txBody>
      </p:sp>
    </p:spTree>
    <p:extLst>
      <p:ext uri="{BB962C8B-B14F-4D97-AF65-F5344CB8AC3E}">
        <p14:creationId xmlns:p14="http://schemas.microsoft.com/office/powerpoint/2010/main" val="3286863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990600"/>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n-US" sz="2800" b="1" dirty="0" smtClean="0"/>
              <a:t>Sagitaur Group</a:t>
            </a:r>
            <a:endParaRPr lang="en-IN" sz="2800" b="1" dirty="0">
              <a:solidFill>
                <a:schemeClr val="tx1"/>
              </a:solidFill>
            </a:endParaRPr>
          </a:p>
        </p:txBody>
      </p:sp>
      <p:pic>
        <p:nvPicPr>
          <p:cNvPr id="5123" name="Picture 16" descr="sagitaur-logo.jpg"/>
          <p:cNvPicPr>
            <a:picLocks noChangeAspect="1"/>
          </p:cNvPicPr>
          <p:nvPr/>
        </p:nvPicPr>
        <p:blipFill>
          <a:blip r:embed="rId2" cstate="print"/>
          <a:srcRect/>
          <a:stretch>
            <a:fillRect/>
          </a:stretch>
        </p:blipFill>
        <p:spPr bwMode="auto">
          <a:xfrm>
            <a:off x="7924800" y="0"/>
            <a:ext cx="1219200" cy="990600"/>
          </a:xfrm>
          <a:prstGeom prst="rect">
            <a:avLst/>
          </a:prstGeom>
          <a:noFill/>
          <a:ln w="9525">
            <a:noFill/>
            <a:miter lim="800000"/>
            <a:headEnd/>
            <a:tailEnd/>
          </a:ln>
        </p:spPr>
      </p:pic>
      <p:sp>
        <p:nvSpPr>
          <p:cNvPr id="3" name="Content Placeholder 2"/>
          <p:cNvSpPr>
            <a:spLocks noGrp="1"/>
          </p:cNvSpPr>
          <p:nvPr>
            <p:ph idx="1"/>
          </p:nvPr>
        </p:nvSpPr>
        <p:spPr>
          <a:xfrm>
            <a:off x="38100" y="1066800"/>
            <a:ext cx="9105900" cy="5467350"/>
          </a:xfrm>
        </p:spPr>
        <p:txBody>
          <a:bodyPr/>
          <a:lstStyle/>
          <a:p>
            <a:endParaRPr lang="en-US" sz="1800" dirty="0" smtClean="0">
              <a:solidFill>
                <a:schemeClr val="accent2">
                  <a:lumMod val="75000"/>
                </a:schemeClr>
              </a:solidFill>
            </a:endParaRPr>
          </a:p>
          <a:p>
            <a:pPr>
              <a:buFont typeface="Wingdings" pitchFamily="2" charset="2"/>
              <a:buChar char="q"/>
            </a:pPr>
            <a:r>
              <a:rPr lang="en-US" sz="2400" b="1" dirty="0" smtClean="0">
                <a:solidFill>
                  <a:schemeClr val="tx2">
                    <a:lumMod val="50000"/>
                  </a:schemeClr>
                </a:solidFill>
              </a:rPr>
              <a:t>Sagitaur </a:t>
            </a:r>
            <a:r>
              <a:rPr lang="en-US" sz="2400" b="1" dirty="0">
                <a:solidFill>
                  <a:schemeClr val="tx2">
                    <a:lumMod val="50000"/>
                  </a:schemeClr>
                </a:solidFill>
              </a:rPr>
              <a:t>Group </a:t>
            </a:r>
            <a:r>
              <a:rPr lang="en-US" sz="1800" dirty="0" smtClean="0"/>
              <a:t>is an Entrepreneurial driven  fast emerging group with interests in </a:t>
            </a:r>
            <a:r>
              <a:rPr lang="en-US" sz="1800" dirty="0" smtClean="0">
                <a:solidFill>
                  <a:schemeClr val="tx1"/>
                </a:solidFill>
              </a:rPr>
              <a:t>in sectors </a:t>
            </a:r>
            <a:r>
              <a:rPr lang="en-US" sz="1800" dirty="0">
                <a:solidFill>
                  <a:schemeClr val="tx1"/>
                </a:solidFill>
              </a:rPr>
              <a:t>like Green Energy, Telecom, Information Technology and </a:t>
            </a:r>
            <a:r>
              <a:rPr lang="en-US" sz="1800" dirty="0" smtClean="0">
                <a:solidFill>
                  <a:schemeClr val="tx1"/>
                </a:solidFill>
              </a:rPr>
              <a:t>E-Governance. </a:t>
            </a:r>
          </a:p>
          <a:p>
            <a:pPr>
              <a:buFont typeface="Wingdings" pitchFamily="2" charset="2"/>
              <a:buChar char="q"/>
            </a:pPr>
            <a:endParaRPr lang="en-US" sz="1800" dirty="0" smtClean="0"/>
          </a:p>
          <a:p>
            <a:pPr lvl="1">
              <a:buFont typeface="Wingdings" pitchFamily="2" charset="2"/>
              <a:buChar char="q"/>
            </a:pPr>
            <a:r>
              <a:rPr lang="en-US" sz="1600" b="1" dirty="0" smtClean="0">
                <a:solidFill>
                  <a:schemeClr val="tx2">
                    <a:lumMod val="50000"/>
                  </a:schemeClr>
                </a:solidFill>
              </a:rPr>
              <a:t>Anthem India Infopoint Pvt. Ltd</a:t>
            </a:r>
            <a:r>
              <a:rPr lang="en-US" sz="1400" dirty="0" smtClean="0">
                <a:solidFill>
                  <a:srgbClr val="00B050"/>
                </a:solidFill>
              </a:rPr>
              <a:t>: </a:t>
            </a:r>
            <a:r>
              <a:rPr lang="en-US" sz="1400" dirty="0" smtClean="0">
                <a:solidFill>
                  <a:schemeClr val="tx1">
                    <a:lumMod val="95000"/>
                    <a:lumOff val="5000"/>
                  </a:schemeClr>
                </a:solidFill>
              </a:rPr>
              <a:t>Based out of Bhubaneswar, </a:t>
            </a:r>
            <a:r>
              <a:rPr lang="en-US" sz="1400" dirty="0" smtClean="0"/>
              <a:t>it </a:t>
            </a:r>
            <a:r>
              <a:rPr lang="en-US" sz="1400" dirty="0" smtClean="0">
                <a:solidFill>
                  <a:srgbClr val="00B050"/>
                </a:solidFill>
              </a:rPr>
              <a:t> </a:t>
            </a:r>
            <a:r>
              <a:rPr lang="en-US" sz="1400" dirty="0" smtClean="0"/>
              <a:t>provides the entire spectrum of e-governance services starting from basic data entry operations to high end software and e-governance applications.</a:t>
            </a:r>
          </a:p>
          <a:p>
            <a:pPr lvl="1">
              <a:buFont typeface="Wingdings" pitchFamily="2" charset="2"/>
              <a:buChar char="q"/>
            </a:pPr>
            <a:endParaRPr lang="en-US" sz="1400" dirty="0" smtClean="0">
              <a:solidFill>
                <a:schemeClr val="tx1"/>
              </a:solidFill>
            </a:endParaRPr>
          </a:p>
          <a:p>
            <a:pPr lvl="1">
              <a:buFont typeface="Wingdings" pitchFamily="2" charset="2"/>
              <a:buChar char="q"/>
            </a:pPr>
            <a:r>
              <a:rPr lang="en-US" sz="1600" b="1" dirty="0" smtClean="0">
                <a:solidFill>
                  <a:schemeClr val="tx2">
                    <a:lumMod val="50000"/>
                  </a:schemeClr>
                </a:solidFill>
              </a:rPr>
              <a:t>TalentSprint: </a:t>
            </a:r>
            <a:r>
              <a:rPr lang="en-US" sz="1400" dirty="0" smtClean="0"/>
              <a:t>TalentSprint is a leader in creating skilled and certified professionals for the global industry through fast track SPRINT programs.  The current focus is on the Information Technology and Banking sectors. TalentSprint’s skill development programs are designed by industry experts and backed by international certifications.</a:t>
            </a:r>
          </a:p>
          <a:p>
            <a:pPr lvl="1">
              <a:buFont typeface="Wingdings" pitchFamily="2" charset="2"/>
              <a:buChar char="q"/>
            </a:pPr>
            <a:endParaRPr lang="en-US" sz="1400" dirty="0" smtClean="0"/>
          </a:p>
          <a:p>
            <a:pPr lvl="1">
              <a:buFont typeface="Wingdings" pitchFamily="2" charset="2"/>
              <a:buChar char="q"/>
            </a:pPr>
            <a:r>
              <a:rPr lang="en-US" sz="1600" b="1" dirty="0" smtClean="0">
                <a:solidFill>
                  <a:schemeClr val="tx2">
                    <a:lumMod val="50000"/>
                  </a:schemeClr>
                </a:solidFill>
              </a:rPr>
              <a:t>InKnowTech Pvt. Ltd. </a:t>
            </a:r>
            <a:r>
              <a:rPr lang="en-US" sz="1400" dirty="0" smtClean="0"/>
              <a:t>is a global IT and network infrastructure and services provider with clientele across almost all major industries and geographies. InKnowTech focus on Business Consulting, IT Services Management, Remote IT Management and Tech Support.</a:t>
            </a:r>
          </a:p>
          <a:p>
            <a:pPr lvl="1">
              <a:buFont typeface="Wingdings" pitchFamily="2" charset="2"/>
              <a:buChar char="q"/>
            </a:pPr>
            <a:endParaRPr lang="en-US" sz="1400" dirty="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p:txBody>
      </p:sp>
      <p:sp>
        <p:nvSpPr>
          <p:cNvPr id="6" name="Date Placeholder 5"/>
          <p:cNvSpPr>
            <a:spLocks noGrp="1"/>
          </p:cNvSpPr>
          <p:nvPr>
            <p:ph type="dt" sz="half" idx="10"/>
          </p:nvPr>
        </p:nvSpPr>
        <p:spPr/>
        <p:txBody>
          <a:bodyPr/>
          <a:lstStyle/>
          <a:p>
            <a:fld id="{EE20A142-194B-48C2-8478-ADB56A8FE944}" type="datetime4">
              <a:rPr lang="en-US" smtClean="0"/>
              <a:t>September 6, 2012</a:t>
            </a:fld>
            <a:endParaRPr lang="en-US"/>
          </a:p>
        </p:txBody>
      </p:sp>
      <p:sp>
        <p:nvSpPr>
          <p:cNvPr id="7" name="Footer Placeholder 6"/>
          <p:cNvSpPr>
            <a:spLocks noGrp="1"/>
          </p:cNvSpPr>
          <p:nvPr>
            <p:ph type="ftr" sz="quarter" idx="11"/>
          </p:nvPr>
        </p:nvSpPr>
        <p:spPr/>
        <p:txBody>
          <a:bodyPr/>
          <a:lstStyle/>
          <a:p>
            <a:r>
              <a:rPr lang="en-US" smtClean="0"/>
              <a:t>Confidential</a:t>
            </a:r>
            <a:endParaRPr lang="en-US"/>
          </a:p>
        </p:txBody>
      </p:sp>
      <p:sp>
        <p:nvSpPr>
          <p:cNvPr id="8" name="Slide Number Placeholder 7"/>
          <p:cNvSpPr>
            <a:spLocks noGrp="1"/>
          </p:cNvSpPr>
          <p:nvPr>
            <p:ph type="sldNum" sz="quarter" idx="12"/>
          </p:nvPr>
        </p:nvSpPr>
        <p:spPr/>
        <p:txBody>
          <a:bodyPr/>
          <a:lstStyle/>
          <a:p>
            <a:fld id="{10FCF11B-9FEE-4984-93CC-5ED50B25C41E}" type="slidenum">
              <a:rPr lang="en-US" smtClean="0"/>
              <a:pPr/>
              <a:t>2</a:t>
            </a:fld>
            <a:endParaRPr lang="en-US"/>
          </a:p>
        </p:txBody>
      </p:sp>
    </p:spTree>
    <p:extLst>
      <p:ext uri="{BB962C8B-B14F-4D97-AF65-F5344CB8AC3E}">
        <p14:creationId xmlns:p14="http://schemas.microsoft.com/office/powerpoint/2010/main" val="190075109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 Location</a:t>
            </a:r>
            <a:endParaRPr lang="en-US" sz="3200" b="1" dirty="0"/>
          </a:p>
        </p:txBody>
      </p:sp>
      <p:sp>
        <p:nvSpPr>
          <p:cNvPr id="3" name="Subtitle 2"/>
          <p:cNvSpPr>
            <a:spLocks noGrp="1"/>
          </p:cNvSpPr>
          <p:nvPr>
            <p:ph type="subTitle" idx="1"/>
          </p:nvPr>
        </p:nvSpPr>
        <p:spPr>
          <a:xfrm>
            <a:off x="0" y="1066800"/>
            <a:ext cx="9144000" cy="5791200"/>
          </a:xfrm>
        </p:spPr>
        <p:txBody>
          <a:bodyPr>
            <a:normAutofit/>
          </a:bodyPr>
          <a:lstStyle/>
          <a:p>
            <a:pPr algn="l"/>
            <a:r>
              <a:rPr lang="en-US" sz="1800" b="1" dirty="0" smtClean="0">
                <a:solidFill>
                  <a:schemeClr val="tx1"/>
                </a:solidFill>
                <a:latin typeface="Tahoma" pitchFamily="34" charset="0"/>
                <a:ea typeface="Tahoma" pitchFamily="34" charset="0"/>
                <a:cs typeface="Tahoma" pitchFamily="34" charset="0"/>
              </a:rPr>
              <a:t> </a:t>
            </a:r>
            <a:endParaRPr lang="en-US" sz="1800" b="1" dirty="0">
              <a:solidFill>
                <a:schemeClr val="tx1"/>
              </a:solidFill>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2057400"/>
            <a:ext cx="863237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286" y="1011373"/>
            <a:ext cx="9031514" cy="923330"/>
          </a:xfrm>
          <a:prstGeom prst="rect">
            <a:avLst/>
          </a:prstGeom>
        </p:spPr>
        <p:txBody>
          <a:bodyPr wrap="square">
            <a:spAutoFit/>
          </a:bodyPr>
          <a:lstStyle/>
          <a:p>
            <a:endParaRPr lang="en-US" b="1" dirty="0" smtClean="0">
              <a:latin typeface="Segoe UI Semibold" pitchFamily="34" charset="0"/>
              <a:ea typeface="Tahoma" pitchFamily="34" charset="0"/>
              <a:cs typeface="Tahoma" pitchFamily="34" charset="0"/>
            </a:endParaRPr>
          </a:p>
          <a:p>
            <a:r>
              <a:rPr lang="en-US" b="1" dirty="0" smtClean="0">
                <a:latin typeface="Segoe UI Semibold" pitchFamily="34" charset="0"/>
                <a:ea typeface="Tahoma" pitchFamily="34" charset="0"/>
                <a:cs typeface="Tahoma" pitchFamily="34" charset="0"/>
              </a:rPr>
              <a:t>Karnataka </a:t>
            </a:r>
            <a:r>
              <a:rPr lang="en-US" b="1" dirty="0">
                <a:latin typeface="Segoe UI Semibold" pitchFamily="34" charset="0"/>
                <a:ea typeface="Tahoma" pitchFamily="34" charset="0"/>
                <a:cs typeface="Tahoma" pitchFamily="34" charset="0"/>
              </a:rPr>
              <a:t>Solar Park will be located in Challekere. </a:t>
            </a:r>
            <a:r>
              <a:rPr lang="en-US" b="1" dirty="0" smtClean="0">
                <a:latin typeface="Segoe UI Semibold" pitchFamily="34" charset="0"/>
                <a:ea typeface="Tahoma" pitchFamily="34" charset="0"/>
                <a:cs typeface="Tahoma" pitchFamily="34" charset="0"/>
              </a:rPr>
              <a:t> This </a:t>
            </a:r>
            <a:r>
              <a:rPr lang="en-US" b="1" dirty="0">
                <a:latin typeface="Segoe UI Semibold" pitchFamily="34" charset="0"/>
                <a:ea typeface="Tahoma" pitchFamily="34" charset="0"/>
                <a:cs typeface="Tahoma" pitchFamily="34" charset="0"/>
              </a:rPr>
              <a:t>is in </a:t>
            </a:r>
            <a:r>
              <a:rPr lang="en-US" b="1" dirty="0" err="1">
                <a:latin typeface="Segoe UI Semibold" pitchFamily="34" charset="0"/>
                <a:ea typeface="Tahoma" pitchFamily="34" charset="0"/>
                <a:cs typeface="Tahoma" pitchFamily="34" charset="0"/>
              </a:rPr>
              <a:t>Chitradurga</a:t>
            </a:r>
            <a:r>
              <a:rPr lang="en-US" b="1" dirty="0">
                <a:latin typeface="Segoe UI Semibold" pitchFamily="34" charset="0"/>
                <a:ea typeface="Tahoma" pitchFamily="34" charset="0"/>
                <a:cs typeface="Tahoma" pitchFamily="34" charset="0"/>
              </a:rPr>
              <a:t> district in the northeastern part of Karnataka.</a:t>
            </a:r>
          </a:p>
        </p:txBody>
      </p:sp>
      <p:sp>
        <p:nvSpPr>
          <p:cNvPr id="7"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smtClean="0"/>
              <a:t>Karnataka Solar Park Location</a:t>
            </a:r>
            <a:endParaRPr lang="en-US" sz="3200" b="1" dirty="0"/>
          </a:p>
        </p:txBody>
      </p:sp>
      <p:pic>
        <p:nvPicPr>
          <p:cNvPr id="8" name="Picture 16" descr="sagitaur-logo.jpg"/>
          <p:cNvPicPr>
            <a:picLocks noChangeAspect="1"/>
          </p:cNvPicPr>
          <p:nvPr/>
        </p:nvPicPr>
        <p:blipFill>
          <a:blip r:embed="rId3" cstate="print"/>
          <a:srcRect/>
          <a:stretch>
            <a:fillRect/>
          </a:stretch>
        </p:blipFill>
        <p:spPr bwMode="auto">
          <a:xfrm>
            <a:off x="7924800" y="0"/>
            <a:ext cx="1219200" cy="1049312"/>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fld id="{D9658CC6-D1ED-43CE-A60C-696B24F362BD}" type="datetime4">
              <a:rPr lang="en-US" smtClean="0"/>
              <a:t>September 6, 2012</a:t>
            </a:fld>
            <a:endParaRPr lang="en-US"/>
          </a:p>
        </p:txBody>
      </p:sp>
      <p:sp>
        <p:nvSpPr>
          <p:cNvPr id="11" name="Footer Placeholder 10"/>
          <p:cNvSpPr>
            <a:spLocks noGrp="1"/>
          </p:cNvSpPr>
          <p:nvPr>
            <p:ph type="ftr" sz="quarter" idx="11"/>
          </p:nvPr>
        </p:nvSpPr>
        <p:spPr/>
        <p:txBody>
          <a:bodyPr/>
          <a:lstStyle/>
          <a:p>
            <a:r>
              <a:rPr lang="en-US" smtClean="0"/>
              <a:t>Confidential</a:t>
            </a:r>
            <a:endParaRPr lang="en-US"/>
          </a:p>
        </p:txBody>
      </p:sp>
      <p:sp>
        <p:nvSpPr>
          <p:cNvPr id="12" name="Slide Number Placeholder 11"/>
          <p:cNvSpPr>
            <a:spLocks noGrp="1"/>
          </p:cNvSpPr>
          <p:nvPr>
            <p:ph type="sldNum" sz="quarter" idx="12"/>
          </p:nvPr>
        </p:nvSpPr>
        <p:spPr/>
        <p:txBody>
          <a:bodyPr/>
          <a:lstStyle/>
          <a:p>
            <a:fld id="{10FCF11B-9FEE-4984-93CC-5ED50B25C41E}" type="slidenum">
              <a:rPr lang="en-US" smtClean="0"/>
              <a:pPr/>
              <a:t>20</a:t>
            </a:fld>
            <a:endParaRPr lang="en-US"/>
          </a:p>
        </p:txBody>
      </p:sp>
    </p:spTree>
    <p:extLst>
      <p:ext uri="{BB962C8B-B14F-4D97-AF65-F5344CB8AC3E}">
        <p14:creationId xmlns:p14="http://schemas.microsoft.com/office/powerpoint/2010/main" val="2068185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 Location</a:t>
            </a:r>
            <a:endParaRPr lang="en-US" sz="3200" b="1" dirty="0"/>
          </a:p>
        </p:txBody>
      </p:sp>
      <p:sp>
        <p:nvSpPr>
          <p:cNvPr id="3" name="Subtitle 2"/>
          <p:cNvSpPr>
            <a:spLocks noGrp="1"/>
          </p:cNvSpPr>
          <p:nvPr>
            <p:ph type="subTitle" idx="1"/>
          </p:nvPr>
        </p:nvSpPr>
        <p:spPr>
          <a:xfrm>
            <a:off x="0" y="1066800"/>
            <a:ext cx="9144000" cy="5791200"/>
          </a:xfrm>
        </p:spPr>
        <p:txBody>
          <a:bodyPr>
            <a:normAutofit/>
          </a:bodyPr>
          <a:lstStyle/>
          <a:p>
            <a:pPr algn="l"/>
            <a:r>
              <a:rPr lang="en-US" sz="1800" b="1" dirty="0" smtClean="0">
                <a:solidFill>
                  <a:schemeClr val="tx1"/>
                </a:solidFill>
                <a:latin typeface="Tahoma" pitchFamily="34" charset="0"/>
                <a:ea typeface="Tahoma" pitchFamily="34" charset="0"/>
                <a:cs typeface="Tahoma" pitchFamily="34" charset="0"/>
              </a:rPr>
              <a:t> </a:t>
            </a:r>
            <a:endParaRPr lang="en-US" sz="1800" b="1" dirty="0">
              <a:solidFill>
                <a:schemeClr val="tx1"/>
              </a:solidFill>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3001"/>
            <a:ext cx="8763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smtClean="0"/>
              <a:t>Karnataka Solar Park Location</a:t>
            </a:r>
            <a:endParaRPr lang="en-US" sz="3200" b="1" dirty="0"/>
          </a:p>
        </p:txBody>
      </p:sp>
      <p:pic>
        <p:nvPicPr>
          <p:cNvPr id="6" name="Picture 16" descr="sagitaur-logo.jpg"/>
          <p:cNvPicPr>
            <a:picLocks noChangeAspect="1"/>
          </p:cNvPicPr>
          <p:nvPr/>
        </p:nvPicPr>
        <p:blipFill>
          <a:blip r:embed="rId3" cstate="print"/>
          <a:srcRect/>
          <a:stretch>
            <a:fillRect/>
          </a:stretch>
        </p:blipFill>
        <p:spPr bwMode="auto">
          <a:xfrm>
            <a:off x="7924800" y="0"/>
            <a:ext cx="1219200" cy="1049312"/>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0B957ADF-670D-4308-8688-520A67D313C4}" type="datetime4">
              <a:rPr lang="en-US" smtClean="0"/>
              <a:t>September 6, 2012</a:t>
            </a:fld>
            <a:endParaRPr lang="en-US"/>
          </a:p>
        </p:txBody>
      </p:sp>
      <p:sp>
        <p:nvSpPr>
          <p:cNvPr id="10" name="Footer Placeholder 9"/>
          <p:cNvSpPr>
            <a:spLocks noGrp="1"/>
          </p:cNvSpPr>
          <p:nvPr>
            <p:ph type="ftr" sz="quarter" idx="11"/>
          </p:nvPr>
        </p:nvSpPr>
        <p:spPr/>
        <p:txBody>
          <a:bodyPr/>
          <a:lstStyle/>
          <a:p>
            <a:r>
              <a:rPr lang="en-US" smtClean="0"/>
              <a:t>Confidential</a:t>
            </a:r>
            <a:endParaRPr lang="en-US"/>
          </a:p>
        </p:txBody>
      </p:sp>
      <p:sp>
        <p:nvSpPr>
          <p:cNvPr id="11" name="Slide Number Placeholder 10"/>
          <p:cNvSpPr>
            <a:spLocks noGrp="1"/>
          </p:cNvSpPr>
          <p:nvPr>
            <p:ph type="sldNum" sz="quarter" idx="12"/>
          </p:nvPr>
        </p:nvSpPr>
        <p:spPr/>
        <p:txBody>
          <a:bodyPr/>
          <a:lstStyle/>
          <a:p>
            <a:fld id="{10FCF11B-9FEE-4984-93CC-5ED50B25C41E}" type="slidenum">
              <a:rPr lang="en-US" smtClean="0"/>
              <a:pPr/>
              <a:t>21</a:t>
            </a:fld>
            <a:endParaRPr lang="en-US"/>
          </a:p>
        </p:txBody>
      </p:sp>
    </p:spTree>
    <p:extLst>
      <p:ext uri="{BB962C8B-B14F-4D97-AF65-F5344CB8AC3E}">
        <p14:creationId xmlns:p14="http://schemas.microsoft.com/office/powerpoint/2010/main" val="663323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rgbClr val="00B050"/>
          </a:solidFill>
        </p:spPr>
        <p:txBody>
          <a:bodyPr>
            <a:normAutofit/>
          </a:bodyPr>
          <a:lstStyle/>
          <a:p>
            <a:pPr algn="l"/>
            <a:r>
              <a:rPr lang="en-US" sz="3200" b="1" dirty="0" smtClean="0"/>
              <a:t>Karnataka Solar Park</a:t>
            </a:r>
            <a:endParaRPr lang="en-US" sz="3200" b="1" dirty="0"/>
          </a:p>
        </p:txBody>
      </p:sp>
      <p:sp>
        <p:nvSpPr>
          <p:cNvPr id="4" name="Title 1"/>
          <p:cNvSpPr txBox="1">
            <a:spLocks/>
          </p:cNvSpPr>
          <p:nvPr/>
        </p:nvSpPr>
        <p:spPr>
          <a:xfrm>
            <a:off x="0" y="0"/>
            <a:ext cx="9144000" cy="104931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smtClean="0"/>
              <a:t>Karnataka Solar </a:t>
            </a:r>
            <a:r>
              <a:rPr lang="en-US" sz="3200" b="1" dirty="0"/>
              <a:t>Park </a:t>
            </a:r>
            <a:endParaRPr lang="en-US" sz="3200" b="1" dirty="0" smtClean="0"/>
          </a:p>
          <a:p>
            <a:pPr algn="l"/>
            <a:r>
              <a:rPr lang="en-US" sz="3200" b="1" dirty="0" smtClean="0"/>
              <a:t>A </a:t>
            </a:r>
            <a:r>
              <a:rPr lang="en-US" sz="3200" b="1" dirty="0"/>
              <a:t>Group Captive Solar Park for SMEs</a:t>
            </a:r>
          </a:p>
          <a:p>
            <a:pPr algn="l"/>
            <a:r>
              <a:rPr lang="en-US" sz="3200" b="1" dirty="0" smtClean="0"/>
              <a:t> </a:t>
            </a:r>
            <a:endParaRPr lang="en-US" sz="3200" b="1" dirty="0"/>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6" name="Rectangle 5"/>
          <p:cNvSpPr/>
          <p:nvPr/>
        </p:nvSpPr>
        <p:spPr>
          <a:xfrm>
            <a:off x="0" y="1225689"/>
            <a:ext cx="9144000" cy="1031051"/>
          </a:xfrm>
          <a:prstGeom prst="rect">
            <a:avLst/>
          </a:prstGeom>
        </p:spPr>
        <p:txBody>
          <a:bodyPr wrap="square">
            <a:spAutoFit/>
          </a:bodyPr>
          <a:lstStyle/>
          <a:p>
            <a:r>
              <a:rPr lang="en-US" sz="2800" b="1" dirty="0" smtClean="0"/>
              <a:t>Advantages of the site for the Group Captive Solar park:</a:t>
            </a:r>
          </a:p>
          <a:p>
            <a:pPr lvl="0"/>
            <a:endParaRPr lang="en-US" sz="900" b="1" dirty="0"/>
          </a:p>
          <a:p>
            <a:pPr lvl="1"/>
            <a:endParaRPr lang="en-US" sz="2400" dirty="0" smtClean="0"/>
          </a:p>
        </p:txBody>
      </p:sp>
      <p:sp>
        <p:nvSpPr>
          <p:cNvPr id="3" name="Rectangle 2"/>
          <p:cNvSpPr/>
          <p:nvPr/>
        </p:nvSpPr>
        <p:spPr>
          <a:xfrm>
            <a:off x="0" y="2063000"/>
            <a:ext cx="8534400" cy="4524315"/>
          </a:xfrm>
          <a:prstGeom prst="rect">
            <a:avLst/>
          </a:prstGeom>
        </p:spPr>
        <p:txBody>
          <a:bodyPr wrap="square">
            <a:spAutoFit/>
          </a:bodyPr>
          <a:lstStyle/>
          <a:p>
            <a:pPr marL="342900" indent="-342900">
              <a:buFont typeface="Wingdings" charset="2"/>
              <a:buChar char="q"/>
            </a:pPr>
            <a:r>
              <a:rPr lang="en-US" dirty="0">
                <a:solidFill>
                  <a:srgbClr val="000000"/>
                </a:solidFill>
              </a:rPr>
              <a:t>Land with good exposure to Solar Radiation at par with western part of Gujarat &amp; Rajasthan. </a:t>
            </a:r>
            <a:endParaRPr lang="en-US" dirty="0" smtClean="0">
              <a:solidFill>
                <a:srgbClr val="000000"/>
              </a:solidFill>
            </a:endParaRPr>
          </a:p>
          <a:p>
            <a:endParaRPr lang="en-US" dirty="0" smtClean="0">
              <a:solidFill>
                <a:srgbClr val="000000"/>
              </a:solidFill>
            </a:endParaRPr>
          </a:p>
          <a:p>
            <a:pPr marL="342900" indent="-342900">
              <a:buFont typeface="Wingdings" charset="2"/>
              <a:buChar char="q"/>
            </a:pPr>
            <a:r>
              <a:rPr lang="en-US" dirty="0">
                <a:solidFill>
                  <a:srgbClr val="000000"/>
                </a:solidFill>
              </a:rPr>
              <a:t>An </a:t>
            </a:r>
            <a:r>
              <a:rPr lang="en-US" dirty="0" smtClean="0">
                <a:solidFill>
                  <a:srgbClr val="000000"/>
                </a:solidFill>
              </a:rPr>
              <a:t>innovative method </a:t>
            </a:r>
            <a:r>
              <a:rPr lang="en-US" dirty="0">
                <a:solidFill>
                  <a:srgbClr val="000000"/>
                </a:solidFill>
              </a:rPr>
              <a:t>to reduce the Project Cost of the Solar Power Generation, thereby reducing the unit cost of solar </a:t>
            </a:r>
            <a:r>
              <a:rPr lang="en-US" dirty="0" smtClean="0">
                <a:solidFill>
                  <a:srgbClr val="000000"/>
                </a:solidFill>
              </a:rPr>
              <a:t>energy</a:t>
            </a:r>
          </a:p>
          <a:p>
            <a:pPr marL="342900" indent="-342900">
              <a:buFont typeface="Wingdings" charset="2"/>
              <a:buChar char="q"/>
            </a:pPr>
            <a:endParaRPr lang="en-US" dirty="0">
              <a:solidFill>
                <a:srgbClr val="000000"/>
              </a:solidFill>
            </a:endParaRPr>
          </a:p>
          <a:p>
            <a:pPr marL="342900" indent="-342900">
              <a:buFont typeface="Wingdings" charset="2"/>
              <a:buChar char="q"/>
            </a:pPr>
            <a:r>
              <a:rPr lang="en-US" dirty="0" smtClean="0">
                <a:solidFill>
                  <a:srgbClr val="000000"/>
                </a:solidFill>
              </a:rPr>
              <a:t>The site has good wind availability which encourages development of a wind and solar combined power plant construction</a:t>
            </a:r>
          </a:p>
          <a:p>
            <a:endParaRPr lang="en-US" dirty="0" smtClean="0">
              <a:solidFill>
                <a:srgbClr val="000000"/>
              </a:solidFill>
            </a:endParaRPr>
          </a:p>
          <a:p>
            <a:pPr marL="342900" indent="-342900">
              <a:buFont typeface="Wingdings" charset="2"/>
              <a:buChar char="q"/>
            </a:pPr>
            <a:r>
              <a:rPr lang="en-US" dirty="0" smtClean="0">
                <a:solidFill>
                  <a:srgbClr val="000000"/>
                </a:solidFill>
              </a:rPr>
              <a:t>Connectivity to grid is convenient and cost efficient due to proximity of a 400KVA</a:t>
            </a:r>
          </a:p>
          <a:p>
            <a:r>
              <a:rPr lang="en-US" dirty="0" smtClean="0">
                <a:solidFill>
                  <a:srgbClr val="000000"/>
                </a:solidFill>
              </a:rPr>
              <a:t>       sub-station at a distance of 6 KMs from the site</a:t>
            </a:r>
          </a:p>
          <a:p>
            <a:pPr marL="342900" indent="-342900">
              <a:buFont typeface="Wingdings" charset="2"/>
              <a:buChar char="q"/>
            </a:pPr>
            <a:endParaRPr lang="en-US" dirty="0" smtClean="0">
              <a:solidFill>
                <a:srgbClr val="000000"/>
              </a:solidFill>
            </a:endParaRPr>
          </a:p>
          <a:p>
            <a:endParaRPr lang="en-US" dirty="0" smtClean="0">
              <a:solidFill>
                <a:srgbClr val="000000"/>
              </a:solidFill>
            </a:endParaRPr>
          </a:p>
          <a:p>
            <a:pPr marL="342900" indent="-342900">
              <a:buFont typeface="Wingdings" charset="2"/>
              <a:buChar char="q"/>
            </a:pPr>
            <a:endParaRPr lang="en-US" dirty="0">
              <a:solidFill>
                <a:srgbClr val="000000"/>
              </a:solidFill>
            </a:endParaRPr>
          </a:p>
          <a:p>
            <a:endParaRPr lang="en-US" dirty="0">
              <a:solidFill>
                <a:srgbClr val="000000"/>
              </a:solidFill>
            </a:endParaRPr>
          </a:p>
          <a:p>
            <a:pPr marL="342900" indent="-342900">
              <a:buFont typeface="Wingdings" charset="2"/>
              <a:buChar char="q"/>
            </a:pPr>
            <a:endParaRPr lang="en-US" dirty="0"/>
          </a:p>
        </p:txBody>
      </p:sp>
      <p:sp>
        <p:nvSpPr>
          <p:cNvPr id="10" name="Date Placeholder 9"/>
          <p:cNvSpPr>
            <a:spLocks noGrp="1"/>
          </p:cNvSpPr>
          <p:nvPr>
            <p:ph type="dt" sz="half" idx="10"/>
          </p:nvPr>
        </p:nvSpPr>
        <p:spPr/>
        <p:txBody>
          <a:bodyPr/>
          <a:lstStyle/>
          <a:p>
            <a:fld id="{19DDE7B6-E501-4DDF-B041-7C339ECCC023}" type="datetime4">
              <a:rPr lang="en-US" smtClean="0"/>
              <a:t>September 6, 2012</a:t>
            </a:fld>
            <a:endParaRPr lang="en-US"/>
          </a:p>
        </p:txBody>
      </p:sp>
      <p:sp>
        <p:nvSpPr>
          <p:cNvPr id="11" name="Footer Placeholder 10"/>
          <p:cNvSpPr>
            <a:spLocks noGrp="1"/>
          </p:cNvSpPr>
          <p:nvPr>
            <p:ph type="ftr" sz="quarter" idx="11"/>
          </p:nvPr>
        </p:nvSpPr>
        <p:spPr/>
        <p:txBody>
          <a:bodyPr/>
          <a:lstStyle/>
          <a:p>
            <a:r>
              <a:rPr lang="en-US" smtClean="0"/>
              <a:t>Confidential</a:t>
            </a:r>
            <a:endParaRPr lang="en-US"/>
          </a:p>
        </p:txBody>
      </p:sp>
      <p:sp>
        <p:nvSpPr>
          <p:cNvPr id="12" name="Slide Number Placeholder 11"/>
          <p:cNvSpPr>
            <a:spLocks noGrp="1"/>
          </p:cNvSpPr>
          <p:nvPr>
            <p:ph type="sldNum" sz="quarter" idx="12"/>
          </p:nvPr>
        </p:nvSpPr>
        <p:spPr/>
        <p:txBody>
          <a:bodyPr/>
          <a:lstStyle/>
          <a:p>
            <a:fld id="{10FCF11B-9FEE-4984-93CC-5ED50B25C41E}" type="slidenum">
              <a:rPr lang="en-US" smtClean="0"/>
              <a:pPr/>
              <a:t>22</a:t>
            </a:fld>
            <a:endParaRPr lang="en-US"/>
          </a:p>
        </p:txBody>
      </p:sp>
    </p:spTree>
    <p:extLst>
      <p:ext uri="{BB962C8B-B14F-4D97-AF65-F5344CB8AC3E}">
        <p14:creationId xmlns:p14="http://schemas.microsoft.com/office/powerpoint/2010/main" val="2770988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304800" y="228600"/>
            <a:ext cx="8578573" cy="6172200"/>
          </a:xfrm>
          <a:prstGeom prst="rect">
            <a:avLst/>
          </a:prstGeom>
          <a:noFill/>
          <a:ln w="9525">
            <a:noFill/>
            <a:miter lim="800000"/>
            <a:headEnd/>
            <a:tailEnd/>
          </a:ln>
        </p:spPr>
      </p:pic>
      <p:sp>
        <p:nvSpPr>
          <p:cNvPr id="2" name="Title 1"/>
          <p:cNvSpPr>
            <a:spLocks noGrp="1"/>
          </p:cNvSpPr>
          <p:nvPr>
            <p:ph type="ctrTitle"/>
          </p:nvPr>
        </p:nvSpPr>
        <p:spPr>
          <a:xfrm>
            <a:off x="3276600" y="3124200"/>
            <a:ext cx="3352800" cy="990600"/>
          </a:xfrm>
        </p:spPr>
        <p:txBody>
          <a:bodyPr>
            <a:normAutofit/>
          </a:bodyPr>
          <a:lstStyle/>
          <a:p>
            <a:pPr algn="l"/>
            <a:r>
              <a:rPr lang="en-US" sz="4800" b="1" dirty="0" smtClean="0">
                <a:solidFill>
                  <a:srgbClr val="06AA3D"/>
                </a:solidFill>
              </a:rPr>
              <a:t>Thank You !</a:t>
            </a:r>
            <a:endParaRPr lang="en-US" sz="4800" b="1" dirty="0">
              <a:solidFill>
                <a:srgbClr val="06AA3D"/>
              </a:solidFill>
            </a:endParaRPr>
          </a:p>
        </p:txBody>
      </p:sp>
      <p:sp>
        <p:nvSpPr>
          <p:cNvPr id="7" name="Date Placeholder 6"/>
          <p:cNvSpPr>
            <a:spLocks noGrp="1"/>
          </p:cNvSpPr>
          <p:nvPr>
            <p:ph type="dt" sz="half" idx="10"/>
          </p:nvPr>
        </p:nvSpPr>
        <p:spPr/>
        <p:txBody>
          <a:bodyPr/>
          <a:lstStyle/>
          <a:p>
            <a:fld id="{D9042C6C-9113-4440-80BE-9E90BDCFEDC1}" type="datetime4">
              <a:rPr lang="en-US" smtClean="0"/>
              <a:t>September 6, 2012</a:t>
            </a:fld>
            <a:endParaRPr lang="en-US"/>
          </a:p>
        </p:txBody>
      </p:sp>
      <p:sp>
        <p:nvSpPr>
          <p:cNvPr id="8" name="Footer Placeholder 7"/>
          <p:cNvSpPr>
            <a:spLocks noGrp="1"/>
          </p:cNvSpPr>
          <p:nvPr>
            <p:ph type="ftr" sz="quarter" idx="11"/>
          </p:nvPr>
        </p:nvSpPr>
        <p:spPr/>
        <p:txBody>
          <a:bodyPr/>
          <a:lstStyle/>
          <a:p>
            <a:r>
              <a:rPr lang="en-US" smtClean="0"/>
              <a:t>Confidential</a:t>
            </a:r>
            <a:endParaRPr lang="en-US"/>
          </a:p>
        </p:txBody>
      </p:sp>
      <p:sp>
        <p:nvSpPr>
          <p:cNvPr id="9" name="Slide Number Placeholder 8"/>
          <p:cNvSpPr>
            <a:spLocks noGrp="1"/>
          </p:cNvSpPr>
          <p:nvPr>
            <p:ph type="sldNum" sz="quarter" idx="12"/>
          </p:nvPr>
        </p:nvSpPr>
        <p:spPr/>
        <p:txBody>
          <a:bodyPr/>
          <a:lstStyle/>
          <a:p>
            <a:fld id="{10FCF11B-9FEE-4984-93CC-5ED50B25C41E}" type="slidenum">
              <a:rPr lang="en-US" smtClean="0"/>
              <a:pPr/>
              <a:t>23</a:t>
            </a:fld>
            <a:endParaRPr lang="en-US"/>
          </a:p>
        </p:txBody>
      </p:sp>
    </p:spTree>
    <p:extLst>
      <p:ext uri="{BB962C8B-B14F-4D97-AF65-F5344CB8AC3E}">
        <p14:creationId xmlns:p14="http://schemas.microsoft.com/office/powerpoint/2010/main" val="998424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990600"/>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r>
              <a:rPr lang="en-US" sz="3200" b="1" dirty="0" smtClean="0"/>
              <a:t>Sagitaur Solar PV Projects</a:t>
            </a:r>
            <a:endParaRPr lang="en-IN" sz="3200" b="1" dirty="0">
              <a:solidFill>
                <a:schemeClr val="tx1"/>
              </a:solidFill>
            </a:endParaRPr>
          </a:p>
        </p:txBody>
      </p:sp>
      <p:pic>
        <p:nvPicPr>
          <p:cNvPr id="5123" name="Picture 16" descr="sagitaur-logo.jpg"/>
          <p:cNvPicPr>
            <a:picLocks noChangeAspect="1"/>
          </p:cNvPicPr>
          <p:nvPr/>
        </p:nvPicPr>
        <p:blipFill>
          <a:blip r:embed="rId2" cstate="print"/>
          <a:srcRect/>
          <a:stretch>
            <a:fillRect/>
          </a:stretch>
        </p:blipFill>
        <p:spPr bwMode="auto">
          <a:xfrm>
            <a:off x="7924800" y="0"/>
            <a:ext cx="1219200" cy="990600"/>
          </a:xfrm>
          <a:prstGeom prst="rect">
            <a:avLst/>
          </a:prstGeom>
          <a:noFill/>
          <a:ln w="9525">
            <a:noFill/>
            <a:miter lim="800000"/>
            <a:headEnd/>
            <a:tailEnd/>
          </a:ln>
        </p:spPr>
      </p:pic>
      <p:sp>
        <p:nvSpPr>
          <p:cNvPr id="2" name="Content Placeholder 1"/>
          <p:cNvSpPr>
            <a:spLocks noGrp="1"/>
          </p:cNvSpPr>
          <p:nvPr>
            <p:ph idx="1"/>
          </p:nvPr>
        </p:nvSpPr>
        <p:spPr>
          <a:xfrm>
            <a:off x="12700" y="1143000"/>
            <a:ext cx="8978900" cy="5553075"/>
          </a:xfrm>
        </p:spPr>
        <p:txBody>
          <a:bodyPr/>
          <a:lstStyle/>
          <a:p>
            <a:pPr>
              <a:buFont typeface="Wingdings" pitchFamily="2" charset="2"/>
              <a:buChar char="q"/>
            </a:pPr>
            <a:endParaRPr lang="en-US" sz="1800" dirty="0">
              <a:solidFill>
                <a:schemeClr val="tx1"/>
              </a:solidFill>
            </a:endParaRPr>
          </a:p>
          <a:p>
            <a:pPr>
              <a:buFont typeface="Wingdings" pitchFamily="2" charset="2"/>
              <a:buChar char="q"/>
            </a:pPr>
            <a:r>
              <a:rPr lang="en-US" sz="1600" dirty="0" smtClean="0">
                <a:solidFill>
                  <a:schemeClr val="tx1"/>
                </a:solidFill>
              </a:rPr>
              <a:t>Sagitaur </a:t>
            </a:r>
            <a:r>
              <a:rPr lang="en-US" sz="1600" dirty="0">
                <a:solidFill>
                  <a:schemeClr val="tx1"/>
                </a:solidFill>
              </a:rPr>
              <a:t>Ventures is currently in the process of rolling out several solar projects in the states of Karnataka, Rajasthan and Orissa.</a:t>
            </a:r>
          </a:p>
          <a:p>
            <a:pPr>
              <a:buNone/>
            </a:pPr>
            <a:endParaRPr lang="en-US" sz="1050" dirty="0">
              <a:solidFill>
                <a:schemeClr val="tx1"/>
              </a:solidFill>
            </a:endParaRPr>
          </a:p>
          <a:p>
            <a:pPr>
              <a:buFont typeface="Wingdings" pitchFamily="2" charset="2"/>
              <a:buChar char="q"/>
            </a:pPr>
            <a:r>
              <a:rPr lang="en-US" sz="1600" dirty="0" smtClean="0">
                <a:solidFill>
                  <a:schemeClr val="tx1"/>
                </a:solidFill>
              </a:rPr>
              <a:t>Proposed integrated Solar Park in </a:t>
            </a:r>
            <a:r>
              <a:rPr lang="en-US" sz="1600" dirty="0">
                <a:solidFill>
                  <a:schemeClr val="tx1"/>
                </a:solidFill>
              </a:rPr>
              <a:t>Karnataka, which has integrated Solar Power Generation along with a small Manufacturing zone.</a:t>
            </a:r>
          </a:p>
          <a:p>
            <a:pPr>
              <a:buFont typeface="Wingdings" pitchFamily="2" charset="2"/>
              <a:buChar char="q"/>
            </a:pPr>
            <a:endParaRPr lang="en-US" sz="1600" dirty="0" smtClean="0">
              <a:solidFill>
                <a:schemeClr val="tx1"/>
              </a:solidFill>
            </a:endParaRPr>
          </a:p>
          <a:p>
            <a:pPr>
              <a:buFont typeface="Wingdings" pitchFamily="2" charset="2"/>
              <a:buChar char="q"/>
            </a:pPr>
            <a:r>
              <a:rPr lang="en-US" sz="1600" dirty="0" smtClean="0"/>
              <a:t>30 MW Solar PV Project in Rajasthan</a:t>
            </a:r>
          </a:p>
          <a:p>
            <a:pPr>
              <a:buFont typeface="Wingdings" pitchFamily="2" charset="2"/>
              <a:buChar char="q"/>
            </a:pPr>
            <a:endParaRPr lang="en-US" sz="1600" dirty="0" smtClean="0"/>
          </a:p>
          <a:p>
            <a:pPr>
              <a:buFont typeface="Wingdings" pitchFamily="2" charset="2"/>
              <a:buChar char="q"/>
            </a:pPr>
            <a:r>
              <a:rPr lang="en-US" sz="1600" dirty="0" smtClean="0"/>
              <a:t>10 MW Solar PV in Karnataka under REC Scheme</a:t>
            </a:r>
          </a:p>
          <a:p>
            <a:pPr>
              <a:buFont typeface="Wingdings" pitchFamily="2" charset="2"/>
              <a:buChar char="q"/>
            </a:pPr>
            <a:endParaRPr lang="en-US" sz="1600" dirty="0" smtClean="0"/>
          </a:p>
          <a:p>
            <a:pPr>
              <a:buFont typeface="Wingdings" pitchFamily="2" charset="2"/>
              <a:buChar char="q"/>
            </a:pPr>
            <a:r>
              <a:rPr lang="en-US" sz="1600" dirty="0" smtClean="0"/>
              <a:t>10 MW Solar PV in Orissa under REC Scheme</a:t>
            </a:r>
            <a:endParaRPr lang="en-US" sz="1600" dirty="0"/>
          </a:p>
        </p:txBody>
      </p:sp>
      <p:sp>
        <p:nvSpPr>
          <p:cNvPr id="6" name="Date Placeholder 5"/>
          <p:cNvSpPr>
            <a:spLocks noGrp="1"/>
          </p:cNvSpPr>
          <p:nvPr>
            <p:ph type="dt" sz="half" idx="10"/>
          </p:nvPr>
        </p:nvSpPr>
        <p:spPr/>
        <p:txBody>
          <a:bodyPr/>
          <a:lstStyle/>
          <a:p>
            <a:fld id="{093CBF92-D743-418B-9811-CFDC973D800B}" type="datetime4">
              <a:rPr lang="en-US" smtClean="0"/>
              <a:t>September 6, 2012</a:t>
            </a:fld>
            <a:endParaRPr lang="en-US"/>
          </a:p>
        </p:txBody>
      </p:sp>
      <p:sp>
        <p:nvSpPr>
          <p:cNvPr id="7" name="Footer Placeholder 6"/>
          <p:cNvSpPr>
            <a:spLocks noGrp="1"/>
          </p:cNvSpPr>
          <p:nvPr>
            <p:ph type="ftr" sz="quarter" idx="11"/>
          </p:nvPr>
        </p:nvSpPr>
        <p:spPr/>
        <p:txBody>
          <a:bodyPr/>
          <a:lstStyle/>
          <a:p>
            <a:r>
              <a:rPr lang="en-US" smtClean="0"/>
              <a:t>Confidential</a:t>
            </a:r>
            <a:endParaRPr lang="en-US"/>
          </a:p>
        </p:txBody>
      </p:sp>
      <p:sp>
        <p:nvSpPr>
          <p:cNvPr id="8" name="Slide Number Placeholder 7"/>
          <p:cNvSpPr>
            <a:spLocks noGrp="1"/>
          </p:cNvSpPr>
          <p:nvPr>
            <p:ph type="sldNum" sz="quarter" idx="12"/>
          </p:nvPr>
        </p:nvSpPr>
        <p:spPr/>
        <p:txBody>
          <a:bodyPr/>
          <a:lstStyle/>
          <a:p>
            <a:fld id="{10FCF11B-9FEE-4984-93CC-5ED50B25C41E}" type="slidenum">
              <a:rPr lang="en-US" smtClean="0"/>
              <a:pPr/>
              <a:t>3</a:t>
            </a:fld>
            <a:endParaRPr lang="en-US"/>
          </a:p>
        </p:txBody>
      </p:sp>
    </p:spTree>
    <p:extLst>
      <p:ext uri="{BB962C8B-B14F-4D97-AF65-F5344CB8AC3E}">
        <p14:creationId xmlns:p14="http://schemas.microsoft.com/office/powerpoint/2010/main" val="252370153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4191000" y="4419600"/>
            <a:ext cx="4572000" cy="1828800"/>
          </a:xfrm>
          <a:prstGeom prst="rect">
            <a:avLst/>
          </a:prstGeom>
          <a:noFill/>
          <a:ln w="9525">
            <a:noFill/>
            <a:miter lim="800000"/>
            <a:headEnd/>
            <a:tailEnd/>
          </a:ln>
        </p:spPr>
        <p:txBody>
          <a:bodyPr/>
          <a:lstStyle/>
          <a:p>
            <a:pPr marL="234950" indent="-234950" eaLnBrk="0" hangingPunct="0">
              <a:spcBef>
                <a:spcPct val="40000"/>
              </a:spcBef>
              <a:buFontTx/>
              <a:buChar char="•"/>
            </a:pPr>
            <a:endParaRPr lang="en-US" sz="1300"/>
          </a:p>
        </p:txBody>
      </p:sp>
      <p:sp>
        <p:nvSpPr>
          <p:cNvPr id="13" name="Rectangle 2"/>
          <p:cNvSpPr txBox="1">
            <a:spLocks noChangeArrowheads="1"/>
          </p:cNvSpPr>
          <p:nvPr/>
        </p:nvSpPr>
        <p:spPr>
          <a:xfrm>
            <a:off x="0" y="1066800"/>
            <a:ext cx="5943600" cy="5486400"/>
          </a:xfrm>
          <a:prstGeom prst="rect">
            <a:avLst/>
          </a:prstGeom>
        </p:spPr>
        <p:txBody>
          <a:bodyPr/>
          <a:lstStyle/>
          <a:p>
            <a:pPr marL="342900" indent="-342900" eaLnBrk="0" hangingPunct="0">
              <a:lnSpc>
                <a:spcPct val="80000"/>
              </a:lnSpc>
              <a:spcBef>
                <a:spcPct val="20000"/>
              </a:spcBef>
              <a:buClr>
                <a:srgbClr val="E4790E"/>
              </a:buClr>
              <a:buFontTx/>
              <a:buChar char="•"/>
              <a:defRPr/>
            </a:pPr>
            <a:endParaRPr lang="en-US" sz="1400" kern="0" dirty="0" smtClean="0">
              <a:latin typeface="Arial" pitchFamily="34" charset="0"/>
              <a:cs typeface="Arial" pitchFamily="34" charset="0"/>
            </a:endParaRPr>
          </a:p>
          <a:p>
            <a:pPr marL="342900" indent="-342900" eaLnBrk="0" hangingPunct="0">
              <a:lnSpc>
                <a:spcPct val="80000"/>
              </a:lnSpc>
              <a:spcBef>
                <a:spcPct val="20000"/>
              </a:spcBef>
              <a:buClr>
                <a:srgbClr val="E4790E"/>
              </a:buClr>
              <a:buFontTx/>
              <a:buChar char="•"/>
              <a:defRPr/>
            </a:pPr>
            <a:r>
              <a:rPr lang="en-US" sz="1400" kern="0" dirty="0" smtClean="0">
                <a:latin typeface="Arial" pitchFamily="34" charset="0"/>
                <a:cs typeface="Arial" pitchFamily="34" charset="0"/>
              </a:rPr>
              <a:t>Mr</a:t>
            </a:r>
            <a:r>
              <a:rPr lang="en-US" sz="1400" kern="0" dirty="0">
                <a:latin typeface="Arial" pitchFamily="34" charset="0"/>
                <a:cs typeface="Arial" pitchFamily="34" charset="0"/>
              </a:rPr>
              <a:t>. Naidu brings over </a:t>
            </a:r>
            <a:r>
              <a:rPr lang="en-US" sz="1400" kern="0" dirty="0" smtClean="0">
                <a:latin typeface="Arial" pitchFamily="34" charset="0"/>
                <a:cs typeface="Arial" pitchFamily="34" charset="0"/>
              </a:rPr>
              <a:t>25 years </a:t>
            </a:r>
            <a:r>
              <a:rPr lang="en-US" sz="1400" kern="0" dirty="0">
                <a:latin typeface="Arial" pitchFamily="34" charset="0"/>
                <a:cs typeface="Arial" pitchFamily="34" charset="0"/>
              </a:rPr>
              <a:t>of rich experience,  actively engaging with the Industry, Government Departments and Academic Institutions in creating a Techno Economic Eco System in Bangalore. </a:t>
            </a:r>
          </a:p>
          <a:p>
            <a:pPr marL="342900" indent="-342900" eaLnBrk="0" hangingPunct="0">
              <a:lnSpc>
                <a:spcPct val="80000"/>
              </a:lnSpc>
              <a:spcBef>
                <a:spcPct val="20000"/>
              </a:spcBef>
              <a:buClr>
                <a:srgbClr val="E4790E"/>
              </a:buClr>
              <a:buFontTx/>
              <a:buChar char="•"/>
              <a:defRPr/>
            </a:pPr>
            <a:endParaRPr lang="en-US" sz="800" kern="0" dirty="0">
              <a:latin typeface="Arial" pitchFamily="34" charset="0"/>
              <a:cs typeface="Arial" pitchFamily="34" charset="0"/>
            </a:endParaRPr>
          </a:p>
          <a:p>
            <a:pPr eaLnBrk="0" hangingPunct="0">
              <a:lnSpc>
                <a:spcPct val="80000"/>
              </a:lnSpc>
              <a:spcBef>
                <a:spcPct val="20000"/>
              </a:spcBef>
              <a:buClr>
                <a:srgbClr val="E4790E"/>
              </a:buClr>
              <a:defRPr/>
            </a:pPr>
            <a:endParaRPr lang="en-US" sz="1400" kern="0" dirty="0">
              <a:latin typeface="Arial" pitchFamily="34" charset="0"/>
              <a:cs typeface="Arial" pitchFamily="34" charset="0"/>
            </a:endParaRPr>
          </a:p>
          <a:p>
            <a:pPr marL="342900" indent="-342900" eaLnBrk="0" hangingPunct="0">
              <a:lnSpc>
                <a:spcPct val="80000"/>
              </a:lnSpc>
              <a:spcBef>
                <a:spcPct val="20000"/>
              </a:spcBef>
              <a:buClr>
                <a:srgbClr val="E4790E"/>
              </a:buClr>
              <a:buFontTx/>
              <a:buChar char="•"/>
              <a:defRPr/>
            </a:pPr>
            <a:r>
              <a:rPr lang="en-US" sz="1400" kern="0" dirty="0">
                <a:latin typeface="Arial" pitchFamily="34" charset="0"/>
                <a:cs typeface="Arial" pitchFamily="34" charset="0"/>
              </a:rPr>
              <a:t>Mr. Naidu was Director Software Technology Parks of India (STPI) </a:t>
            </a:r>
            <a:r>
              <a:rPr lang="en-US" sz="1400" kern="0" dirty="0" smtClean="0">
                <a:latin typeface="Arial" pitchFamily="34" charset="0"/>
                <a:cs typeface="Arial" pitchFamily="34" charset="0"/>
              </a:rPr>
              <a:t>Bangalore/Hyderabad, Govt. of India. </a:t>
            </a:r>
            <a:endParaRPr lang="en-US" sz="1400" kern="0" dirty="0">
              <a:latin typeface="Arial" pitchFamily="34" charset="0"/>
              <a:cs typeface="Arial" pitchFamily="34" charset="0"/>
            </a:endParaRPr>
          </a:p>
          <a:p>
            <a:pPr marL="342900" indent="-342900" eaLnBrk="0" hangingPunct="0">
              <a:lnSpc>
                <a:spcPct val="80000"/>
              </a:lnSpc>
              <a:spcBef>
                <a:spcPct val="20000"/>
              </a:spcBef>
              <a:buClr>
                <a:srgbClr val="E4790E"/>
              </a:buClr>
              <a:buFontTx/>
              <a:buChar char="•"/>
              <a:defRPr/>
            </a:pPr>
            <a:endParaRPr lang="en-US" sz="800" kern="0" dirty="0">
              <a:latin typeface="Arial" pitchFamily="34" charset="0"/>
              <a:cs typeface="Arial" pitchFamily="34" charset="0"/>
            </a:endParaRPr>
          </a:p>
          <a:p>
            <a:pPr marL="342900" indent="-342900" eaLnBrk="0" hangingPunct="0">
              <a:lnSpc>
                <a:spcPct val="80000"/>
              </a:lnSpc>
              <a:spcBef>
                <a:spcPct val="20000"/>
              </a:spcBef>
              <a:buClr>
                <a:srgbClr val="E4790E"/>
              </a:buClr>
              <a:buFontTx/>
              <a:buChar char="•"/>
              <a:defRPr/>
            </a:pPr>
            <a:r>
              <a:rPr lang="en-US" sz="1400" kern="0" dirty="0">
                <a:latin typeface="Arial" pitchFamily="34" charset="0"/>
                <a:cs typeface="Arial" pitchFamily="34" charset="0"/>
              </a:rPr>
              <a:t>Mr. Naidu has been at the fore front of building the Karnataka / Bangalore IT as a global brand.   A seminal role was played by him in the growth of IT Industry  in India and facilitated the growth of the software exports from less than </a:t>
            </a:r>
            <a:r>
              <a:rPr lang="en-US" sz="1400" kern="0" dirty="0" smtClean="0">
                <a:latin typeface="Arial" pitchFamily="34" charset="0"/>
                <a:cs typeface="Arial" pitchFamily="34" charset="0"/>
              </a:rPr>
              <a:t>$5 </a:t>
            </a:r>
            <a:r>
              <a:rPr lang="en-US" sz="1400" kern="0" dirty="0">
                <a:latin typeface="Arial" pitchFamily="34" charset="0"/>
                <a:cs typeface="Arial" pitchFamily="34" charset="0"/>
              </a:rPr>
              <a:t>million with 13 companies to $ 11.0 billion from more than 1800 companies in Bangalore by 2007. He has Contributed extensively in all major initiatives across the country.</a:t>
            </a:r>
          </a:p>
          <a:p>
            <a:pPr marL="342900" indent="-342900" eaLnBrk="0" hangingPunct="0">
              <a:lnSpc>
                <a:spcPct val="80000"/>
              </a:lnSpc>
              <a:spcBef>
                <a:spcPct val="20000"/>
              </a:spcBef>
              <a:buClr>
                <a:srgbClr val="E4790E"/>
              </a:buClr>
              <a:buFontTx/>
              <a:buChar char="•"/>
              <a:defRPr/>
            </a:pPr>
            <a:endParaRPr lang="en-US" sz="800" kern="0" dirty="0">
              <a:latin typeface="Arial" pitchFamily="34" charset="0"/>
              <a:cs typeface="Arial" pitchFamily="34" charset="0"/>
            </a:endParaRPr>
          </a:p>
          <a:p>
            <a:pPr marL="342900" indent="-342900" eaLnBrk="0" hangingPunct="0">
              <a:lnSpc>
                <a:spcPct val="80000"/>
              </a:lnSpc>
              <a:spcBef>
                <a:spcPct val="20000"/>
              </a:spcBef>
              <a:buClr>
                <a:srgbClr val="E4790E"/>
              </a:buClr>
              <a:buFontTx/>
              <a:buChar char="•"/>
              <a:defRPr/>
            </a:pPr>
            <a:r>
              <a:rPr lang="en-US" sz="1400" kern="0" dirty="0">
                <a:latin typeface="Arial" pitchFamily="34" charset="0"/>
                <a:cs typeface="Arial" pitchFamily="34" charset="0"/>
              </a:rPr>
              <a:t>Prior to that he was, with Dept of IT,  Govt of India and was instrumental in bringing in the first ever E-mail network, and first Internet Node into the country (ERNET)</a:t>
            </a:r>
          </a:p>
          <a:p>
            <a:pPr marL="342900" indent="-342900" eaLnBrk="0" hangingPunct="0">
              <a:lnSpc>
                <a:spcPct val="80000"/>
              </a:lnSpc>
              <a:spcBef>
                <a:spcPct val="20000"/>
              </a:spcBef>
              <a:buClr>
                <a:srgbClr val="E4790E"/>
              </a:buClr>
              <a:buFontTx/>
              <a:buChar char="•"/>
              <a:defRPr/>
            </a:pPr>
            <a:endParaRPr lang="en-US" sz="900" kern="0" dirty="0">
              <a:latin typeface="Arial" pitchFamily="34" charset="0"/>
              <a:cs typeface="Arial" pitchFamily="34" charset="0"/>
            </a:endParaRPr>
          </a:p>
          <a:p>
            <a:pPr marL="342900" indent="-342900" eaLnBrk="0" hangingPunct="0">
              <a:lnSpc>
                <a:spcPct val="80000"/>
              </a:lnSpc>
              <a:spcBef>
                <a:spcPct val="20000"/>
              </a:spcBef>
              <a:buClr>
                <a:srgbClr val="E4790E"/>
              </a:buClr>
              <a:buFontTx/>
              <a:buChar char="•"/>
              <a:defRPr/>
            </a:pPr>
            <a:r>
              <a:rPr lang="en-US" sz="1400" kern="0" dirty="0">
                <a:latin typeface="Arial" pitchFamily="34" charset="0"/>
                <a:cs typeface="Arial" pitchFamily="34" charset="0"/>
              </a:rPr>
              <a:t>Mr. Naidu holds a Master’s Degree in Electronics (Applied Electronics) from Madras Institute of Technology, and Bachelor's degree in Electronics &amp; Communication, from Andhra University.</a:t>
            </a:r>
          </a:p>
        </p:txBody>
      </p:sp>
      <p:sp>
        <p:nvSpPr>
          <p:cNvPr id="14341" name="Text Box 8"/>
          <p:cNvSpPr txBox="1">
            <a:spLocks noChangeArrowheads="1"/>
          </p:cNvSpPr>
          <p:nvPr/>
        </p:nvSpPr>
        <p:spPr bwMode="auto">
          <a:xfrm>
            <a:off x="5867400" y="1143000"/>
            <a:ext cx="3200400" cy="4493538"/>
          </a:xfrm>
          <a:prstGeom prst="rect">
            <a:avLst/>
          </a:prstGeom>
          <a:noFill/>
          <a:ln w="9525" algn="ctr">
            <a:noFill/>
            <a:miter lim="800000"/>
            <a:headEnd/>
            <a:tailEnd/>
          </a:ln>
        </p:spPr>
        <p:txBody>
          <a:bodyPr>
            <a:spAutoFit/>
          </a:bodyPr>
          <a:lstStyle/>
          <a:p>
            <a:endParaRPr lang="en-US" sz="1200" b="1" dirty="0">
              <a:solidFill>
                <a:schemeClr val="hlink"/>
              </a:solidFill>
              <a:latin typeface="Cambria" pitchFamily="18" charset="0"/>
            </a:endParaRPr>
          </a:p>
          <a:p>
            <a:r>
              <a:rPr lang="en-US" sz="1400" b="1" u="sng" dirty="0">
                <a:solidFill>
                  <a:srgbClr val="002060"/>
                </a:solidFill>
                <a:latin typeface="Cambria" pitchFamily="18" charset="0"/>
              </a:rPr>
              <a:t>He is very proactive in the industry:</a:t>
            </a:r>
          </a:p>
          <a:p>
            <a:endParaRPr lang="en-US" sz="1000" b="1" dirty="0">
              <a:solidFill>
                <a:srgbClr val="660033"/>
              </a:solidFill>
              <a:latin typeface="Cambria" pitchFamily="18" charset="0"/>
            </a:endParaRPr>
          </a:p>
          <a:p>
            <a:pPr marL="171450" indent="-171450">
              <a:buFont typeface="Wingdings" charset="2"/>
              <a:buChar char="u"/>
            </a:pPr>
            <a:r>
              <a:rPr lang="en-US" sz="1000" b="1" dirty="0">
                <a:solidFill>
                  <a:srgbClr val="FF0000"/>
                </a:solidFill>
                <a:latin typeface="Cambria"/>
                <a:cs typeface="Cambria"/>
              </a:rPr>
              <a:t>Founding </a:t>
            </a:r>
            <a:r>
              <a:rPr lang="en-US" sz="1000" b="1" dirty="0" smtClean="0">
                <a:solidFill>
                  <a:srgbClr val="FF0000"/>
                </a:solidFill>
                <a:latin typeface="Cambria"/>
                <a:cs typeface="Cambria"/>
              </a:rPr>
              <a:t>trustee </a:t>
            </a:r>
            <a:r>
              <a:rPr lang="en-US" sz="1000" b="1" dirty="0">
                <a:solidFill>
                  <a:srgbClr val="FF0000"/>
                </a:solidFill>
                <a:latin typeface="Cambria"/>
                <a:cs typeface="Cambria"/>
              </a:rPr>
              <a:t>of the Indian </a:t>
            </a:r>
            <a:r>
              <a:rPr lang="en-US" sz="1000" b="1" dirty="0" smtClean="0">
                <a:solidFill>
                  <a:srgbClr val="FF0000"/>
                </a:solidFill>
                <a:latin typeface="Cambria" pitchFamily="18" charset="0"/>
              </a:rPr>
              <a:t>Institute </a:t>
            </a:r>
            <a:r>
              <a:rPr lang="en-US" sz="1000" b="1" dirty="0">
                <a:solidFill>
                  <a:srgbClr val="FF0000"/>
                </a:solidFill>
                <a:latin typeface="Cambria" pitchFamily="18" charset="0"/>
              </a:rPr>
              <a:t>of Information </a:t>
            </a:r>
            <a:r>
              <a:rPr lang="en-US" sz="1000" b="1" dirty="0" smtClean="0">
                <a:solidFill>
                  <a:srgbClr val="FF0000"/>
                </a:solidFill>
                <a:latin typeface="Cambria" pitchFamily="18" charset="0"/>
              </a:rPr>
              <a:t>Technology (IIIT-Bangalore)</a:t>
            </a:r>
            <a:endParaRPr lang="en-US" sz="1000" b="1" dirty="0">
              <a:solidFill>
                <a:srgbClr val="FF0000"/>
              </a:solidFill>
              <a:latin typeface="Cambria" pitchFamily="18" charset="0"/>
            </a:endParaRPr>
          </a:p>
          <a:p>
            <a:pPr marL="171450" indent="-171450">
              <a:buFont typeface="Wingdings" charset="2"/>
              <a:buChar char="u"/>
            </a:pPr>
            <a:endParaRPr lang="en-US" sz="1000" b="1" dirty="0">
              <a:solidFill>
                <a:srgbClr val="FF0000"/>
              </a:solidFill>
              <a:latin typeface="Cambria" pitchFamily="18" charset="0"/>
            </a:endParaRPr>
          </a:p>
          <a:p>
            <a:pPr marL="171450" indent="-171450">
              <a:buFont typeface="Wingdings" charset="2"/>
              <a:buChar char="u"/>
            </a:pPr>
            <a:r>
              <a:rPr lang="en-US" sz="1000" b="1" dirty="0">
                <a:solidFill>
                  <a:srgbClr val="FF0000"/>
                </a:solidFill>
                <a:latin typeface="Cambria" pitchFamily="18" charset="0"/>
              </a:rPr>
              <a:t>Karnataka Chief Minister’s Task </a:t>
            </a:r>
            <a:r>
              <a:rPr lang="en-US" sz="1000" b="1" dirty="0" smtClean="0">
                <a:solidFill>
                  <a:srgbClr val="FF0000"/>
                </a:solidFill>
                <a:latin typeface="Cambria" pitchFamily="18" charset="0"/>
              </a:rPr>
              <a:t>Force </a:t>
            </a:r>
            <a:r>
              <a:rPr lang="en-US" sz="1000" b="1" dirty="0">
                <a:solidFill>
                  <a:srgbClr val="FF0000"/>
                </a:solidFill>
                <a:latin typeface="Cambria" pitchFamily="18" charset="0"/>
              </a:rPr>
              <a:t>on </a:t>
            </a:r>
            <a:r>
              <a:rPr lang="en-US" sz="1000" b="1" dirty="0" smtClean="0">
                <a:solidFill>
                  <a:srgbClr val="FF0000"/>
                </a:solidFill>
                <a:latin typeface="Cambria" pitchFamily="18" charset="0"/>
              </a:rPr>
              <a:t>IT in 2000</a:t>
            </a:r>
            <a:endParaRPr lang="en-US" sz="1000" b="1" dirty="0">
              <a:solidFill>
                <a:srgbClr val="FF0000"/>
              </a:solidFill>
              <a:latin typeface="Cambria" pitchFamily="18" charset="0"/>
            </a:endParaRPr>
          </a:p>
          <a:p>
            <a:pPr marL="171450" indent="-171450">
              <a:buFont typeface="Wingdings" charset="2"/>
              <a:buChar char="u"/>
            </a:pPr>
            <a:endParaRPr lang="en-US" sz="1000" b="1" dirty="0">
              <a:solidFill>
                <a:srgbClr val="FF0000"/>
              </a:solidFill>
              <a:latin typeface="Cambria" pitchFamily="18" charset="0"/>
            </a:endParaRPr>
          </a:p>
          <a:p>
            <a:pPr marL="171450" indent="-171450">
              <a:buFont typeface="Wingdings" charset="2"/>
              <a:buChar char="u"/>
            </a:pPr>
            <a:r>
              <a:rPr lang="en-US" sz="1000" b="1" dirty="0" smtClean="0">
                <a:solidFill>
                  <a:srgbClr val="FF0000"/>
                </a:solidFill>
                <a:latin typeface="Cambria" pitchFamily="18" charset="0"/>
              </a:rPr>
              <a:t>Former Director </a:t>
            </a:r>
            <a:r>
              <a:rPr lang="en-US" sz="1000" b="1" dirty="0">
                <a:solidFill>
                  <a:srgbClr val="FF0000"/>
                </a:solidFill>
                <a:latin typeface="Cambria" pitchFamily="18" charset="0"/>
              </a:rPr>
              <a:t>Karnataka IT fund</a:t>
            </a:r>
          </a:p>
          <a:p>
            <a:pPr marL="171450" indent="-171450">
              <a:buFont typeface="Wingdings" charset="2"/>
              <a:buChar char="u"/>
            </a:pPr>
            <a:endParaRPr lang="en-US" sz="1000" b="1" dirty="0">
              <a:solidFill>
                <a:srgbClr val="FF0000"/>
              </a:solidFill>
              <a:latin typeface="Cambria" pitchFamily="18" charset="0"/>
            </a:endParaRPr>
          </a:p>
          <a:p>
            <a:pPr marL="171450" indent="-171450">
              <a:buFont typeface="Wingdings" charset="2"/>
              <a:buChar char="u"/>
            </a:pPr>
            <a:r>
              <a:rPr lang="en-US" sz="1000" b="1" dirty="0" smtClean="0">
                <a:solidFill>
                  <a:srgbClr val="FF0000"/>
                </a:solidFill>
                <a:latin typeface="Cambria" pitchFamily="18" charset="0"/>
              </a:rPr>
              <a:t>Former Chairman </a:t>
            </a:r>
            <a:r>
              <a:rPr lang="en-US" sz="1000" b="1" dirty="0">
                <a:solidFill>
                  <a:srgbClr val="FF0000"/>
                </a:solidFill>
                <a:latin typeface="Cambria" pitchFamily="18" charset="0"/>
              </a:rPr>
              <a:t>Indian Semiconductor </a:t>
            </a:r>
          </a:p>
          <a:p>
            <a:r>
              <a:rPr lang="en-US" sz="1000" b="1" dirty="0">
                <a:solidFill>
                  <a:srgbClr val="FF0000"/>
                </a:solidFill>
                <a:latin typeface="Cambria" pitchFamily="18" charset="0"/>
              </a:rPr>
              <a:t> </a:t>
            </a:r>
            <a:r>
              <a:rPr lang="en-US" sz="1000" b="1" dirty="0" smtClean="0">
                <a:solidFill>
                  <a:srgbClr val="FF0000"/>
                </a:solidFill>
                <a:latin typeface="Cambria" pitchFamily="18" charset="0"/>
              </a:rPr>
              <a:t>     Association </a:t>
            </a:r>
            <a:r>
              <a:rPr lang="en-US" sz="1000" b="1" dirty="0">
                <a:solidFill>
                  <a:srgbClr val="FF0000"/>
                </a:solidFill>
                <a:latin typeface="Cambria" pitchFamily="18" charset="0"/>
              </a:rPr>
              <a:t>(ISA)</a:t>
            </a:r>
          </a:p>
          <a:p>
            <a:pPr marL="171450" indent="-171450">
              <a:buFont typeface="Wingdings" charset="2"/>
              <a:buChar char="u"/>
            </a:pPr>
            <a:endParaRPr lang="en-US" sz="1000" b="1" dirty="0">
              <a:solidFill>
                <a:srgbClr val="FF0000"/>
              </a:solidFill>
              <a:latin typeface="Cambria" pitchFamily="18" charset="0"/>
            </a:endParaRPr>
          </a:p>
          <a:p>
            <a:pPr marL="171450" indent="-171450">
              <a:buFont typeface="Wingdings" charset="2"/>
              <a:buChar char="u"/>
            </a:pPr>
            <a:r>
              <a:rPr lang="en-US" sz="1000" b="1" dirty="0">
                <a:solidFill>
                  <a:srgbClr val="FF0000"/>
                </a:solidFill>
                <a:latin typeface="Cambria" pitchFamily="18" charset="0"/>
              </a:rPr>
              <a:t>Founding Trustee of </a:t>
            </a:r>
            <a:r>
              <a:rPr lang="en-US" sz="1000" b="1" dirty="0" smtClean="0">
                <a:solidFill>
                  <a:srgbClr val="FF0000"/>
                </a:solidFill>
                <a:latin typeface="Cambria" pitchFamily="18" charset="0"/>
              </a:rPr>
              <a:t> </a:t>
            </a:r>
            <a:r>
              <a:rPr lang="en-US" sz="1000" b="1" dirty="0" err="1" smtClean="0">
                <a:solidFill>
                  <a:srgbClr val="FF0000"/>
                </a:solidFill>
                <a:latin typeface="Cambria" pitchFamily="18" charset="0"/>
              </a:rPr>
              <a:t>TiE</a:t>
            </a:r>
            <a:r>
              <a:rPr lang="en-US" sz="1000" b="1" dirty="0" smtClean="0">
                <a:solidFill>
                  <a:srgbClr val="FF0000"/>
                </a:solidFill>
                <a:latin typeface="Cambria" pitchFamily="18" charset="0"/>
              </a:rPr>
              <a:t> </a:t>
            </a:r>
            <a:r>
              <a:rPr lang="en-US" sz="1000" b="1" dirty="0">
                <a:solidFill>
                  <a:srgbClr val="FF0000"/>
                </a:solidFill>
                <a:latin typeface="Cambria" pitchFamily="18" charset="0"/>
              </a:rPr>
              <a:t>(The Indus</a:t>
            </a:r>
          </a:p>
          <a:p>
            <a:r>
              <a:rPr lang="en-US" sz="1000" b="1" dirty="0">
                <a:solidFill>
                  <a:srgbClr val="FF0000"/>
                </a:solidFill>
                <a:latin typeface="Cambria" pitchFamily="18" charset="0"/>
              </a:rPr>
              <a:t> </a:t>
            </a:r>
            <a:r>
              <a:rPr lang="en-US" sz="1000" b="1" dirty="0" smtClean="0">
                <a:solidFill>
                  <a:srgbClr val="FF0000"/>
                </a:solidFill>
                <a:latin typeface="Cambria" pitchFamily="18" charset="0"/>
              </a:rPr>
              <a:t>     </a:t>
            </a:r>
            <a:r>
              <a:rPr lang="en-US" sz="1000" b="1" dirty="0">
                <a:solidFill>
                  <a:srgbClr val="FF0000"/>
                </a:solidFill>
                <a:latin typeface="Cambria" pitchFamily="18" charset="0"/>
              </a:rPr>
              <a:t>Entrepreneur</a:t>
            </a:r>
            <a:r>
              <a:rPr lang="en-US" sz="1000" b="1" dirty="0" smtClean="0">
                <a:solidFill>
                  <a:srgbClr val="FF0000"/>
                </a:solidFill>
                <a:latin typeface="Cambria" pitchFamily="18" charset="0"/>
              </a:rPr>
              <a:t>)</a:t>
            </a:r>
          </a:p>
          <a:p>
            <a:pPr marL="171450" indent="-171450">
              <a:buFont typeface="Wingdings" charset="2"/>
              <a:buChar char="u"/>
            </a:pPr>
            <a:endParaRPr lang="en-US" sz="1000" b="1" dirty="0">
              <a:solidFill>
                <a:srgbClr val="FF0000"/>
              </a:solidFill>
              <a:latin typeface="Cambria" pitchFamily="18" charset="0"/>
            </a:endParaRPr>
          </a:p>
          <a:p>
            <a:pPr marL="171450" indent="-171450">
              <a:buFont typeface="Wingdings" charset="2"/>
              <a:buChar char="u"/>
            </a:pPr>
            <a:r>
              <a:rPr lang="en-US" sz="1000" b="1" dirty="0" smtClean="0">
                <a:solidFill>
                  <a:srgbClr val="FF0000"/>
                </a:solidFill>
                <a:latin typeface="Cambria" pitchFamily="18" charset="0"/>
              </a:rPr>
              <a:t>Chairman of the Sub committee to write the recommendations for ESDM at National level, which led to the New Electronics Policy that was announced few month back. </a:t>
            </a:r>
          </a:p>
          <a:p>
            <a:pPr marL="171450" indent="-171450">
              <a:buFont typeface="Wingdings" charset="2"/>
              <a:buChar char="u"/>
            </a:pPr>
            <a:endParaRPr lang="en-US" sz="1000" b="1" dirty="0">
              <a:solidFill>
                <a:srgbClr val="FF0000"/>
              </a:solidFill>
              <a:latin typeface="Cambria" pitchFamily="18" charset="0"/>
            </a:endParaRPr>
          </a:p>
          <a:p>
            <a:pPr marL="171450" indent="-171450">
              <a:buFont typeface="Wingdings" charset="2"/>
              <a:buChar char="u"/>
            </a:pPr>
            <a:r>
              <a:rPr lang="en-US" sz="1000" b="1" dirty="0" smtClean="0">
                <a:solidFill>
                  <a:srgbClr val="FF0000"/>
                </a:solidFill>
                <a:latin typeface="Cambria" pitchFamily="18" charset="0"/>
              </a:rPr>
              <a:t>Vice Chairman of the “Karnataka ICT Group” which was set-up by the Chief Minister to strategize the  road map for the Karnataka ICT growth for 2020</a:t>
            </a:r>
          </a:p>
          <a:p>
            <a:endParaRPr lang="en-US" sz="1000" b="1" dirty="0">
              <a:solidFill>
                <a:srgbClr val="FF0000"/>
              </a:solidFill>
              <a:latin typeface="Cambria" pitchFamily="18" charset="0"/>
            </a:endParaRPr>
          </a:p>
          <a:p>
            <a:endParaRPr lang="en-US" sz="1000" b="1" dirty="0">
              <a:solidFill>
                <a:srgbClr val="FF0000"/>
              </a:solidFill>
              <a:latin typeface="Cambria" pitchFamily="18" charset="0"/>
            </a:endParaRPr>
          </a:p>
        </p:txBody>
      </p:sp>
      <p:sp>
        <p:nvSpPr>
          <p:cNvPr id="9" name="Rectangle 8"/>
          <p:cNvSpPr/>
          <p:nvPr/>
        </p:nvSpPr>
        <p:spPr>
          <a:xfrm>
            <a:off x="0" y="0"/>
            <a:ext cx="9144000" cy="1066800"/>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r>
              <a:rPr lang="en-US" sz="2800" dirty="0" smtClean="0"/>
              <a:t>Chairman &amp; CEO of </a:t>
            </a:r>
            <a:r>
              <a:rPr lang="en-US" sz="2800" dirty="0" err="1" smtClean="0"/>
              <a:t>Sagitaur</a:t>
            </a:r>
            <a:r>
              <a:rPr lang="en-US" sz="2800" dirty="0" smtClean="0"/>
              <a:t> Group</a:t>
            </a:r>
          </a:p>
          <a:p>
            <a:r>
              <a:rPr lang="en-US" sz="2800" b="1" dirty="0" smtClean="0">
                <a:solidFill>
                  <a:schemeClr val="bg1"/>
                </a:solidFill>
              </a:rPr>
              <a:t>Mr. B V Naidu</a:t>
            </a:r>
            <a:endParaRPr lang="en-IN" sz="2800" b="1" dirty="0">
              <a:solidFill>
                <a:schemeClr val="bg1"/>
              </a:solidFill>
            </a:endParaRPr>
          </a:p>
        </p:txBody>
      </p:sp>
      <p:pic>
        <p:nvPicPr>
          <p:cNvPr id="11" name="Picture 16" descr="sagitaur-logo.jpg"/>
          <p:cNvPicPr>
            <a:picLocks noChangeAspect="1"/>
          </p:cNvPicPr>
          <p:nvPr/>
        </p:nvPicPr>
        <p:blipFill>
          <a:blip r:embed="rId3" cstate="print"/>
          <a:srcRect/>
          <a:stretch>
            <a:fillRect/>
          </a:stretch>
        </p:blipFill>
        <p:spPr bwMode="auto">
          <a:xfrm>
            <a:off x="7924800" y="0"/>
            <a:ext cx="1219200" cy="106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1462521C-6A27-4AEF-AFC8-F3B21EF95F97}" type="datetime4">
              <a:rPr lang="en-US" smtClean="0"/>
              <a:t>September 6, 2012</a:t>
            </a:fld>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10FCF11B-9FEE-4984-93CC-5ED50B25C41E}" type="slidenum">
              <a:rPr lang="en-US" smtClean="0"/>
              <a:pPr/>
              <a:t>4</a:t>
            </a:fld>
            <a:endParaRPr lang="en-US"/>
          </a:p>
        </p:txBody>
      </p:sp>
      <p:pic>
        <p:nvPicPr>
          <p:cNvPr id="10" name="Picture 1"/>
          <p:cNvPicPr>
            <a:picLocks noChangeAspect="1" noChangeArrowheads="1"/>
          </p:cNvPicPr>
          <p:nvPr/>
        </p:nvPicPr>
        <p:blipFill>
          <a:blip r:embed="rId4" cstate="print"/>
          <a:srcRect/>
          <a:stretch>
            <a:fillRect/>
          </a:stretch>
        </p:blipFill>
        <p:spPr bwMode="auto">
          <a:xfrm>
            <a:off x="6477000" y="0"/>
            <a:ext cx="1395045" cy="1066800"/>
          </a:xfrm>
          <a:prstGeom prst="rect">
            <a:avLst/>
          </a:prstGeom>
          <a:noFill/>
          <a:ln w="9525">
            <a:noFill/>
            <a:miter lim="800000"/>
            <a:headEnd/>
            <a:tailEnd/>
          </a:ln>
        </p:spPr>
      </p:pic>
    </p:spTree>
    <p:extLst>
      <p:ext uri="{BB962C8B-B14F-4D97-AF65-F5344CB8AC3E}">
        <p14:creationId xmlns:p14="http://schemas.microsoft.com/office/powerpoint/2010/main" val="348600776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4191000" y="4419600"/>
            <a:ext cx="4572000" cy="1828800"/>
          </a:xfrm>
          <a:prstGeom prst="rect">
            <a:avLst/>
          </a:prstGeom>
          <a:noFill/>
          <a:ln w="9525">
            <a:noFill/>
            <a:miter lim="800000"/>
            <a:headEnd/>
            <a:tailEnd/>
          </a:ln>
        </p:spPr>
        <p:txBody>
          <a:bodyPr/>
          <a:lstStyle/>
          <a:p>
            <a:pPr marL="234950" indent="-234950" eaLnBrk="0" hangingPunct="0">
              <a:spcBef>
                <a:spcPct val="40000"/>
              </a:spcBef>
              <a:buFontTx/>
              <a:buChar char="•"/>
            </a:pPr>
            <a:endParaRPr lang="en-US" sz="1300"/>
          </a:p>
        </p:txBody>
      </p:sp>
      <p:pic>
        <p:nvPicPr>
          <p:cNvPr id="15364" name="Picture 20" descr="sagitaur-logo.jpg"/>
          <p:cNvPicPr>
            <a:picLocks noChangeAspect="1"/>
          </p:cNvPicPr>
          <p:nvPr/>
        </p:nvPicPr>
        <p:blipFill>
          <a:blip r:embed="rId2" cstate="print"/>
          <a:srcRect/>
          <a:stretch>
            <a:fillRect/>
          </a:stretch>
        </p:blipFill>
        <p:spPr bwMode="auto">
          <a:xfrm>
            <a:off x="7848600" y="0"/>
            <a:ext cx="1219200" cy="762000"/>
          </a:xfrm>
          <a:prstGeom prst="rect">
            <a:avLst/>
          </a:prstGeom>
          <a:noFill/>
          <a:ln w="9525">
            <a:noFill/>
            <a:miter lim="800000"/>
            <a:headEnd/>
            <a:tailEnd/>
          </a:ln>
        </p:spPr>
      </p:pic>
      <p:pic>
        <p:nvPicPr>
          <p:cNvPr id="15371" name="Picture 0" descr="Manas0001[1].JPG"/>
          <p:cNvPicPr>
            <a:picLocks noChangeArrowheads="1"/>
          </p:cNvPicPr>
          <p:nvPr/>
        </p:nvPicPr>
        <p:blipFill>
          <a:blip r:embed="rId3" cstate="print"/>
          <a:srcRect t="-716" r="-398" b="-1128"/>
          <a:stretch>
            <a:fillRect/>
          </a:stretch>
        </p:blipFill>
        <p:spPr bwMode="auto">
          <a:xfrm>
            <a:off x="333188" y="775446"/>
            <a:ext cx="1676400" cy="1828801"/>
          </a:xfrm>
          <a:prstGeom prst="rect">
            <a:avLst/>
          </a:prstGeom>
          <a:noFill/>
          <a:ln w="9525">
            <a:noFill/>
            <a:miter lim="800000"/>
            <a:headEnd/>
            <a:tailEnd/>
          </a:ln>
        </p:spPr>
      </p:pic>
      <p:sp>
        <p:nvSpPr>
          <p:cNvPr id="19" name="Rectangle 18"/>
          <p:cNvSpPr>
            <a:spLocks noChangeArrowheads="1"/>
          </p:cNvSpPr>
          <p:nvPr/>
        </p:nvSpPr>
        <p:spPr bwMode="auto">
          <a:xfrm>
            <a:off x="2286000" y="775447"/>
            <a:ext cx="6705600" cy="1828800"/>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a:ln>
            <a:solidFill>
              <a:schemeClr val="tx1"/>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AU" sz="1400" b="1" dirty="0">
                <a:solidFill>
                  <a:schemeClr val="tx1"/>
                </a:solidFill>
                <a:latin typeface="Calibri" pitchFamily="34" charset="0"/>
                <a:cs typeface="Arial" charset="0"/>
              </a:rPr>
              <a:t>Manas Patnaik</a:t>
            </a:r>
            <a:r>
              <a:rPr lang="en-AU" dirty="0">
                <a:solidFill>
                  <a:schemeClr val="tx1"/>
                </a:solidFill>
                <a:cs typeface="Arial" charset="0"/>
              </a:rPr>
              <a:t/>
            </a:r>
            <a:br>
              <a:rPr lang="en-AU" dirty="0">
                <a:solidFill>
                  <a:schemeClr val="tx1"/>
                </a:solidFill>
                <a:cs typeface="Arial" charset="0"/>
              </a:rPr>
            </a:br>
            <a:r>
              <a:rPr lang="en-AU" sz="1400" dirty="0">
                <a:solidFill>
                  <a:schemeClr val="tx1"/>
                </a:solidFill>
                <a:latin typeface="Calibri" pitchFamily="34" charset="0"/>
                <a:cs typeface="Arial" charset="0"/>
              </a:rPr>
              <a:t>Director:  Sagitaur &amp; KEZ</a:t>
            </a:r>
          </a:p>
          <a:p>
            <a:pPr>
              <a:defRPr/>
            </a:pPr>
            <a:endParaRPr lang="en-AU" sz="1400" dirty="0">
              <a:solidFill>
                <a:schemeClr val="tx1"/>
              </a:solidFill>
              <a:latin typeface="Calibri" pitchFamily="34" charset="0"/>
              <a:cs typeface="Arial" charset="0"/>
            </a:endParaRPr>
          </a:p>
          <a:p>
            <a:pPr>
              <a:buFontTx/>
              <a:buChar char="•"/>
              <a:defRPr/>
            </a:pPr>
            <a:r>
              <a:rPr lang="en-US" sz="1400" dirty="0">
                <a:solidFill>
                  <a:schemeClr val="tx1"/>
                </a:solidFill>
                <a:latin typeface="Calibri" pitchFamily="34" charset="0"/>
                <a:cs typeface="Arial" charset="0"/>
              </a:rPr>
              <a:t>Director &amp; Chief strategy officer for Techno Park, Ivory Coast, Africa</a:t>
            </a:r>
          </a:p>
          <a:p>
            <a:pPr>
              <a:buFontTx/>
              <a:buChar char="•"/>
              <a:defRPr/>
            </a:pPr>
            <a:r>
              <a:rPr lang="en-US" sz="1400" dirty="0">
                <a:solidFill>
                  <a:schemeClr val="tx1"/>
                </a:solidFill>
                <a:latin typeface="Calibri" pitchFamily="34" charset="0"/>
                <a:cs typeface="Arial" charset="0"/>
              </a:rPr>
              <a:t>Chairman of Antham group of companies   </a:t>
            </a:r>
          </a:p>
          <a:p>
            <a:pPr>
              <a:buFontTx/>
              <a:buChar char="•"/>
              <a:defRPr/>
            </a:pPr>
            <a:r>
              <a:rPr lang="en-US" sz="1400" dirty="0">
                <a:solidFill>
                  <a:schemeClr val="tx1"/>
                </a:solidFill>
                <a:latin typeface="Calibri" pitchFamily="34" charset="0"/>
                <a:cs typeface="Arial" charset="0"/>
              </a:rPr>
              <a:t> Member technical, Supreme court of India, responsible for computerization of judiciary</a:t>
            </a:r>
          </a:p>
          <a:p>
            <a:pPr>
              <a:buFontTx/>
              <a:buChar char="•"/>
              <a:defRPr/>
            </a:pPr>
            <a:r>
              <a:rPr lang="en-US" sz="1400" dirty="0">
                <a:solidFill>
                  <a:schemeClr val="tx1"/>
                </a:solidFill>
                <a:latin typeface="Calibri" pitchFamily="34" charset="0"/>
                <a:cs typeface="Arial" charset="0"/>
              </a:rPr>
              <a:t>Former STPI Director, Bhuvaneshwar &amp; STPI New Delhi</a:t>
            </a:r>
          </a:p>
          <a:p>
            <a:pPr>
              <a:buFontTx/>
              <a:buChar char="•"/>
              <a:defRPr/>
            </a:pPr>
            <a:r>
              <a:rPr lang="en-US" sz="1400" dirty="0">
                <a:solidFill>
                  <a:schemeClr val="tx1"/>
                </a:solidFill>
                <a:latin typeface="Calibri" pitchFamily="34" charset="0"/>
                <a:cs typeface="Arial" charset="0"/>
              </a:rPr>
              <a:t>Former advisor IT to President of Ivory Coast</a:t>
            </a:r>
          </a:p>
        </p:txBody>
      </p:sp>
      <p:sp>
        <p:nvSpPr>
          <p:cNvPr id="16" name="Rectangle 15"/>
          <p:cNvSpPr/>
          <p:nvPr/>
        </p:nvSpPr>
        <p:spPr>
          <a:xfrm>
            <a:off x="0" y="0"/>
            <a:ext cx="7772400" cy="642942"/>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800" b="1" dirty="0" smtClean="0"/>
              <a:t>Key </a:t>
            </a:r>
            <a:r>
              <a:rPr lang="en-US" sz="2800" b="1" dirty="0"/>
              <a:t>Founders &amp; Management Team   </a:t>
            </a:r>
            <a:endParaRPr lang="en-IN" sz="2800" b="1" dirty="0"/>
          </a:p>
        </p:txBody>
      </p:sp>
      <p:pic>
        <p:nvPicPr>
          <p:cNvPr id="12" name="Picture 11" descr="Vittal Bhat - Passport Photograph.jpg"/>
          <p:cNvPicPr>
            <a:picLocks noChangeAspect="1"/>
          </p:cNvPicPr>
          <p:nvPr/>
        </p:nvPicPr>
        <p:blipFill>
          <a:blip r:embed="rId4" cstate="print"/>
          <a:srcRect/>
          <a:stretch>
            <a:fillRect/>
          </a:stretch>
        </p:blipFill>
        <p:spPr bwMode="auto">
          <a:xfrm>
            <a:off x="327025" y="2604247"/>
            <a:ext cx="1400175" cy="1800225"/>
          </a:xfrm>
          <a:prstGeom prst="rect">
            <a:avLst/>
          </a:prstGeom>
          <a:noFill/>
          <a:ln w="9525">
            <a:noFill/>
            <a:miter lim="800000"/>
            <a:headEnd/>
            <a:tailEnd/>
          </a:ln>
        </p:spPr>
      </p:pic>
      <p:sp>
        <p:nvSpPr>
          <p:cNvPr id="13" name="Rectangle 10"/>
          <p:cNvSpPr>
            <a:spLocks noChangeArrowheads="1"/>
          </p:cNvSpPr>
          <p:nvPr/>
        </p:nvSpPr>
        <p:spPr bwMode="auto">
          <a:xfrm>
            <a:off x="2270125" y="2667000"/>
            <a:ext cx="6705600" cy="1752600"/>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a:ln>
            <a:solidFill>
              <a:schemeClr val="tx1"/>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AU" sz="1400" b="1" dirty="0">
                <a:solidFill>
                  <a:schemeClr val="tx1"/>
                </a:solidFill>
                <a:latin typeface="Calibri" pitchFamily="34" charset="0"/>
                <a:cs typeface="Arial" charset="0"/>
              </a:rPr>
              <a:t>Vittal  </a:t>
            </a:r>
            <a:r>
              <a:rPr lang="en-AU" sz="1400" b="1" dirty="0" smtClean="0">
                <a:solidFill>
                  <a:schemeClr val="tx1"/>
                </a:solidFill>
                <a:latin typeface="Calibri" pitchFamily="34" charset="0"/>
                <a:cs typeface="Arial" charset="0"/>
              </a:rPr>
              <a:t>Bhat</a:t>
            </a:r>
            <a:endParaRPr lang="en-AU" sz="1400" b="1" dirty="0">
              <a:solidFill>
                <a:schemeClr val="tx1"/>
              </a:solidFill>
              <a:latin typeface="Calibri" pitchFamily="34" charset="0"/>
              <a:cs typeface="Arial" charset="0"/>
            </a:endParaRPr>
          </a:p>
          <a:p>
            <a:pPr>
              <a:defRPr/>
            </a:pPr>
            <a:endParaRPr lang="en-AU" sz="1400" dirty="0">
              <a:solidFill>
                <a:schemeClr val="tx1"/>
              </a:solidFill>
              <a:latin typeface="Calibri" pitchFamily="34" charset="0"/>
              <a:cs typeface="Arial" charset="0"/>
            </a:endParaRPr>
          </a:p>
          <a:p>
            <a:pPr>
              <a:buFontTx/>
              <a:buChar char="•"/>
              <a:defRPr/>
            </a:pPr>
            <a:r>
              <a:rPr lang="en-US" sz="1400" dirty="0">
                <a:solidFill>
                  <a:schemeClr val="tx1"/>
                </a:solidFill>
                <a:latin typeface="Calibri" pitchFamily="34" charset="0"/>
                <a:cs typeface="Arial" charset="0"/>
              </a:rPr>
              <a:t>28 years of experience in software,animation,multiple infrastructure .</a:t>
            </a:r>
          </a:p>
          <a:p>
            <a:pPr>
              <a:buFontTx/>
              <a:buChar char="•"/>
              <a:defRPr/>
            </a:pPr>
            <a:r>
              <a:rPr lang="en-US" sz="1400" dirty="0">
                <a:solidFill>
                  <a:schemeClr val="tx1"/>
                </a:solidFill>
                <a:latin typeface="Calibri" pitchFamily="34" charset="0"/>
                <a:cs typeface="Arial" charset="0"/>
              </a:rPr>
              <a:t> Held key positions </a:t>
            </a:r>
            <a:r>
              <a:rPr lang="en-IN" sz="1400" dirty="0">
                <a:solidFill>
                  <a:schemeClr val="tx1"/>
                </a:solidFill>
              </a:rPr>
              <a:t>Grasim, IMRglobal, Compudyne Winfosystems, </a:t>
            </a:r>
          </a:p>
          <a:p>
            <a:pPr>
              <a:defRPr/>
            </a:pPr>
            <a:r>
              <a:rPr lang="en-IN" sz="1400" dirty="0">
                <a:solidFill>
                  <a:schemeClr val="tx1"/>
                </a:solidFill>
              </a:rPr>
              <a:t>  </a:t>
            </a:r>
            <a:r>
              <a:rPr lang="en-IN" sz="1400" dirty="0" smtClean="0">
                <a:solidFill>
                  <a:schemeClr val="tx1"/>
                </a:solidFill>
              </a:rPr>
              <a:t>Global </a:t>
            </a:r>
            <a:r>
              <a:rPr lang="en-IN" sz="1400" dirty="0">
                <a:solidFill>
                  <a:schemeClr val="tx1"/>
                </a:solidFill>
              </a:rPr>
              <a:t>E-</a:t>
            </a:r>
            <a:r>
              <a:rPr lang="en-IN" sz="1400" dirty="0" err="1">
                <a:solidFill>
                  <a:schemeClr val="tx1"/>
                </a:solidFill>
              </a:rPr>
              <a:t>SoftSys</a:t>
            </a:r>
            <a:r>
              <a:rPr lang="en-IN" sz="1400" dirty="0">
                <a:solidFill>
                  <a:schemeClr val="tx1"/>
                </a:solidFill>
              </a:rPr>
              <a:t>, Radiant and United Telecom</a:t>
            </a:r>
            <a:endParaRPr lang="en-US" sz="1400" dirty="0">
              <a:solidFill>
                <a:schemeClr val="tx1"/>
              </a:solidFill>
              <a:latin typeface="Calibri" pitchFamily="34" charset="0"/>
              <a:cs typeface="Arial" charset="0"/>
            </a:endParaRPr>
          </a:p>
          <a:p>
            <a:pPr>
              <a:buFontTx/>
              <a:buChar char="•"/>
              <a:defRPr/>
            </a:pPr>
            <a:r>
              <a:rPr lang="en-US" sz="1400" dirty="0">
                <a:solidFill>
                  <a:schemeClr val="tx1"/>
                </a:solidFill>
                <a:latin typeface="Calibri" pitchFamily="34" charset="0"/>
                <a:cs typeface="Arial" charset="0"/>
              </a:rPr>
              <a:t>He was instrumental in building state of art offshore development centre with  a</a:t>
            </a:r>
          </a:p>
          <a:p>
            <a:pPr>
              <a:defRPr/>
            </a:pPr>
            <a:r>
              <a:rPr lang="en-US" sz="1400" dirty="0">
                <a:solidFill>
                  <a:schemeClr val="tx1"/>
                </a:solidFill>
                <a:latin typeface="Calibri" pitchFamily="34" charset="0"/>
                <a:cs typeface="Arial" charset="0"/>
              </a:rPr>
              <a:t>   team of 450. </a:t>
            </a:r>
          </a:p>
        </p:txBody>
      </p:sp>
      <p:sp>
        <p:nvSpPr>
          <p:cNvPr id="17" name="Rectangle 10"/>
          <p:cNvSpPr>
            <a:spLocks noChangeArrowheads="1"/>
          </p:cNvSpPr>
          <p:nvPr/>
        </p:nvSpPr>
        <p:spPr bwMode="auto">
          <a:xfrm>
            <a:off x="2270125" y="4468906"/>
            <a:ext cx="6721475" cy="1892300"/>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a:ln>
            <a:solidFill>
              <a:schemeClr val="tx1"/>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AU" sz="1400" b="1" dirty="0" smtClean="0">
                <a:solidFill>
                  <a:schemeClr val="tx1"/>
                </a:solidFill>
                <a:latin typeface="Calibri" pitchFamily="34" charset="0"/>
                <a:cs typeface="Arial" charset="0"/>
              </a:rPr>
              <a:t>Venkat Ravoori</a:t>
            </a:r>
          </a:p>
          <a:p>
            <a:pPr>
              <a:defRPr/>
            </a:pPr>
            <a:r>
              <a:rPr lang="en-AU" sz="1400" b="1" dirty="0" smtClean="0">
                <a:solidFill>
                  <a:schemeClr val="tx1"/>
                </a:solidFill>
                <a:latin typeface="Calibri" pitchFamily="34" charset="0"/>
                <a:cs typeface="Arial" charset="0"/>
              </a:rPr>
              <a:t>Vice President:Sagitaur</a:t>
            </a:r>
            <a:endParaRPr lang="en-AU" sz="1400" b="1" dirty="0">
              <a:solidFill>
                <a:schemeClr val="tx1"/>
              </a:solidFill>
              <a:latin typeface="Calibri" pitchFamily="34" charset="0"/>
              <a:cs typeface="Arial" charset="0"/>
            </a:endParaRPr>
          </a:p>
          <a:p>
            <a:pPr>
              <a:defRPr/>
            </a:pPr>
            <a:endParaRPr lang="en-AU" sz="1400" dirty="0">
              <a:solidFill>
                <a:schemeClr val="tx1"/>
              </a:solidFill>
              <a:latin typeface="Calibri" pitchFamily="34" charset="0"/>
              <a:cs typeface="Arial" charset="0"/>
            </a:endParaRPr>
          </a:p>
          <a:p>
            <a:pPr marL="285750" indent="-285750">
              <a:buFont typeface="Arial" pitchFamily="34" charset="0"/>
              <a:buChar char="•"/>
            </a:pPr>
            <a:r>
              <a:rPr lang="en-US" sz="1400" dirty="0" smtClean="0">
                <a:solidFill>
                  <a:schemeClr val="tx1"/>
                </a:solidFill>
                <a:latin typeface="Calibri" pitchFamily="34" charset="0"/>
                <a:cs typeface="Arial" charset="0"/>
              </a:rPr>
              <a:t>25 </a:t>
            </a:r>
            <a:r>
              <a:rPr lang="en-US" sz="1400" dirty="0">
                <a:solidFill>
                  <a:schemeClr val="tx1"/>
                </a:solidFill>
                <a:latin typeface="Calibri" pitchFamily="34" charset="0"/>
                <a:cs typeface="Arial" charset="0"/>
              </a:rPr>
              <a:t>years of experience in </a:t>
            </a:r>
            <a:r>
              <a:rPr lang="en-US" sz="1400" dirty="0">
                <a:solidFill>
                  <a:schemeClr val="tx1"/>
                </a:solidFill>
              </a:rPr>
              <a:t>IT Management covering </a:t>
            </a:r>
            <a:r>
              <a:rPr lang="en-US" sz="1400" dirty="0" smtClean="0">
                <a:solidFill>
                  <a:schemeClr val="tx1"/>
                </a:solidFill>
              </a:rPr>
              <a:t>Business development</a:t>
            </a:r>
            <a:r>
              <a:rPr lang="en-US" sz="1400" dirty="0">
                <a:solidFill>
                  <a:schemeClr val="tx1"/>
                </a:solidFill>
              </a:rPr>
              <a:t>, Sales </a:t>
            </a:r>
            <a:endParaRPr lang="en-US" sz="1400" dirty="0" smtClean="0">
              <a:solidFill>
                <a:schemeClr val="tx1"/>
              </a:solidFill>
            </a:endParaRPr>
          </a:p>
          <a:p>
            <a:r>
              <a:rPr lang="en-US" sz="1400" dirty="0" smtClean="0">
                <a:solidFill>
                  <a:schemeClr val="tx1"/>
                </a:solidFill>
              </a:rPr>
              <a:t>      support</a:t>
            </a:r>
            <a:r>
              <a:rPr lang="en-US" sz="1400" dirty="0">
                <a:solidFill>
                  <a:schemeClr val="tx1"/>
                </a:solidFill>
              </a:rPr>
              <a:t>, New Product </a:t>
            </a:r>
            <a:r>
              <a:rPr lang="en-US" sz="1400" dirty="0" smtClean="0">
                <a:solidFill>
                  <a:schemeClr val="tx1"/>
                </a:solidFill>
              </a:rPr>
              <a:t>Introduction, Global IT </a:t>
            </a:r>
            <a:r>
              <a:rPr lang="en-US" sz="1400" dirty="0">
                <a:solidFill>
                  <a:schemeClr val="tx1"/>
                </a:solidFill>
              </a:rPr>
              <a:t>Delivery &amp; Program Management</a:t>
            </a:r>
            <a:r>
              <a:rPr lang="en-US" sz="1400" dirty="0" smtClean="0">
                <a:solidFill>
                  <a:schemeClr val="tx1"/>
                </a:solidFill>
                <a:latin typeface="Calibri" pitchFamily="34" charset="0"/>
                <a:cs typeface="Arial" charset="0"/>
              </a:rPr>
              <a:t> </a:t>
            </a:r>
          </a:p>
          <a:p>
            <a:pPr marL="285750" indent="-285750">
              <a:buFont typeface="Arial" pitchFamily="34" charset="0"/>
              <a:buChar char="•"/>
            </a:pPr>
            <a:r>
              <a:rPr lang="en-US" sz="1400" dirty="0" smtClean="0">
                <a:solidFill>
                  <a:schemeClr val="tx1"/>
                </a:solidFill>
                <a:latin typeface="Calibri" pitchFamily="34" charset="0"/>
                <a:cs typeface="Arial" charset="0"/>
              </a:rPr>
              <a:t>Held </a:t>
            </a:r>
            <a:r>
              <a:rPr lang="en-US" sz="1400" dirty="0">
                <a:solidFill>
                  <a:schemeClr val="tx1"/>
                </a:solidFill>
                <a:latin typeface="Calibri" pitchFamily="34" charset="0"/>
                <a:cs typeface="Arial" charset="0"/>
              </a:rPr>
              <a:t>key </a:t>
            </a:r>
            <a:r>
              <a:rPr lang="en-US" sz="1400" dirty="0" smtClean="0">
                <a:solidFill>
                  <a:schemeClr val="tx1"/>
                </a:solidFill>
                <a:latin typeface="Calibri" pitchFamily="34" charset="0"/>
                <a:cs typeface="Arial" charset="0"/>
              </a:rPr>
              <a:t>positions </a:t>
            </a:r>
            <a:r>
              <a:rPr lang="en-US" sz="1400" dirty="0" smtClean="0">
                <a:solidFill>
                  <a:schemeClr val="tx1"/>
                </a:solidFill>
                <a:cs typeface="Arial" charset="0"/>
              </a:rPr>
              <a:t>Keane</a:t>
            </a:r>
            <a:r>
              <a:rPr lang="en-IN" sz="1400" dirty="0" smtClean="0">
                <a:solidFill>
                  <a:schemeClr val="tx1"/>
                </a:solidFill>
              </a:rPr>
              <a:t>, Apple Computers </a:t>
            </a:r>
            <a:r>
              <a:rPr lang="en-IN" sz="1400" dirty="0" err="1" smtClean="0">
                <a:solidFill>
                  <a:schemeClr val="tx1"/>
                </a:solidFill>
              </a:rPr>
              <a:t>Inc</a:t>
            </a:r>
            <a:r>
              <a:rPr lang="en-IN" sz="1400" dirty="0" smtClean="0">
                <a:solidFill>
                  <a:schemeClr val="tx1"/>
                </a:solidFill>
              </a:rPr>
              <a:t>, Brocade Communication</a:t>
            </a:r>
          </a:p>
          <a:p>
            <a:pPr marL="285750" indent="-285750">
              <a:buFont typeface="Arial" pitchFamily="34" charset="0"/>
              <a:buChar char="•"/>
            </a:pPr>
            <a:r>
              <a:rPr lang="en-US" sz="1400" dirty="0">
                <a:solidFill>
                  <a:schemeClr val="tx1"/>
                </a:solidFill>
              </a:rPr>
              <a:t>Diverse background in Education, Manufacturing, Financial Services (Banking</a:t>
            </a:r>
            <a:r>
              <a:rPr lang="en-US" sz="1400" dirty="0" smtClean="0">
                <a:solidFill>
                  <a:schemeClr val="tx1"/>
                </a:solidFill>
              </a:rPr>
              <a:t>),</a:t>
            </a:r>
          </a:p>
          <a:p>
            <a:r>
              <a:rPr lang="en-US" sz="1400" dirty="0" smtClean="0">
                <a:solidFill>
                  <a:schemeClr val="tx1"/>
                </a:solidFill>
              </a:rPr>
              <a:t>     Telecommunications, Technology</a:t>
            </a:r>
            <a:r>
              <a:rPr lang="en-US" sz="1400" dirty="0">
                <a:solidFill>
                  <a:schemeClr val="tx1"/>
                </a:solidFill>
              </a:rPr>
              <a:t>, Transportation and Pharmaceutical industries</a:t>
            </a:r>
            <a:r>
              <a:rPr lang="en-IN" sz="1400" dirty="0" smtClean="0">
                <a:solidFill>
                  <a:schemeClr val="tx1"/>
                </a:solidFill>
              </a:rPr>
              <a:t> </a:t>
            </a:r>
            <a:endParaRPr lang="en-US" sz="1400" dirty="0">
              <a:solidFill>
                <a:schemeClr val="tx1"/>
              </a:solidFill>
              <a:latin typeface="Calibri" pitchFamily="34" charset="0"/>
              <a:cs typeface="Arial" charset="0"/>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4450977"/>
            <a:ext cx="1905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8DE5F137-D016-4718-B98B-A5024A935452}" type="datetime4">
              <a:rPr lang="en-US" smtClean="0"/>
              <a:t>September 6, 2012</a:t>
            </a:fld>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10FCF11B-9FEE-4984-93CC-5ED50B25C41E}" type="slidenum">
              <a:rPr lang="en-US" smtClean="0"/>
              <a:pPr/>
              <a:t>5</a:t>
            </a:fld>
            <a:endParaRPr lang="en-US"/>
          </a:p>
        </p:txBody>
      </p:sp>
    </p:spTree>
    <p:extLst>
      <p:ext uri="{BB962C8B-B14F-4D97-AF65-F5344CB8AC3E}">
        <p14:creationId xmlns:p14="http://schemas.microsoft.com/office/powerpoint/2010/main" val="207297590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8610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7800" y="2190571"/>
            <a:ext cx="6972300" cy="1908215"/>
          </a:xfrm>
          <a:prstGeom prst="rect">
            <a:avLst/>
          </a:prstGeom>
        </p:spPr>
        <p:txBody>
          <a:bodyPr wrap="square">
            <a:spAutoFit/>
          </a:bodyPr>
          <a:lstStyle/>
          <a:p>
            <a:pPr algn="ctr"/>
            <a:r>
              <a:rPr lang="en-US" sz="5400" b="1" dirty="0">
                <a:solidFill>
                  <a:srgbClr val="09A727"/>
                </a:solidFill>
              </a:rPr>
              <a:t>Karnataka Solar </a:t>
            </a:r>
            <a:r>
              <a:rPr lang="en-US" sz="5400" b="1" dirty="0" smtClean="0">
                <a:solidFill>
                  <a:srgbClr val="09A727"/>
                </a:solidFill>
              </a:rPr>
              <a:t>Park</a:t>
            </a:r>
          </a:p>
          <a:p>
            <a:pPr algn="ctr"/>
            <a:endParaRPr lang="en-US" sz="3200" b="1" dirty="0" smtClean="0">
              <a:solidFill>
                <a:srgbClr val="00B050"/>
              </a:solidFill>
              <a:latin typeface="Segoe UI Semibold" pitchFamily="34" charset="0"/>
            </a:endParaRPr>
          </a:p>
          <a:p>
            <a:pPr algn="ctr"/>
            <a:endParaRPr lang="en-US" sz="3200" b="1" dirty="0">
              <a:solidFill>
                <a:srgbClr val="00B050"/>
              </a:solidFill>
              <a:latin typeface="Segoe UI Semibold" pitchFamily="34" charset="0"/>
            </a:endParaRPr>
          </a:p>
        </p:txBody>
      </p:sp>
      <p:pic>
        <p:nvPicPr>
          <p:cNvPr id="4" name="Picture 16" descr="sagitaur-logo.jpg"/>
          <p:cNvPicPr>
            <a:picLocks noChangeAspect="1"/>
          </p:cNvPicPr>
          <p:nvPr/>
        </p:nvPicPr>
        <p:blipFill>
          <a:blip r:embed="rId3" cstate="print"/>
          <a:srcRect/>
          <a:stretch>
            <a:fillRect/>
          </a:stretch>
        </p:blipFill>
        <p:spPr bwMode="auto">
          <a:xfrm>
            <a:off x="4000500" y="647025"/>
            <a:ext cx="1562100" cy="1049312"/>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1D17A061-7EE1-4380-8587-1D80BBD4CBA0}" type="datetime4">
              <a:rPr lang="en-US" smtClean="0"/>
              <a:t>September 6, 2012</a:t>
            </a:fld>
            <a:endParaRPr lang="en-US"/>
          </a:p>
        </p:txBody>
      </p:sp>
      <p:sp>
        <p:nvSpPr>
          <p:cNvPr id="8" name="Footer Placeholder 7"/>
          <p:cNvSpPr>
            <a:spLocks noGrp="1"/>
          </p:cNvSpPr>
          <p:nvPr>
            <p:ph type="ftr" sz="quarter" idx="11"/>
          </p:nvPr>
        </p:nvSpPr>
        <p:spPr/>
        <p:txBody>
          <a:bodyPr/>
          <a:lstStyle/>
          <a:p>
            <a:r>
              <a:rPr lang="en-US" smtClean="0"/>
              <a:t>Confidential</a:t>
            </a:r>
            <a:endParaRPr lang="en-US"/>
          </a:p>
        </p:txBody>
      </p:sp>
      <p:sp>
        <p:nvSpPr>
          <p:cNvPr id="9" name="Slide Number Placeholder 8"/>
          <p:cNvSpPr>
            <a:spLocks noGrp="1"/>
          </p:cNvSpPr>
          <p:nvPr>
            <p:ph type="sldNum" sz="quarter" idx="12"/>
          </p:nvPr>
        </p:nvSpPr>
        <p:spPr/>
        <p:txBody>
          <a:bodyPr/>
          <a:lstStyle/>
          <a:p>
            <a:fld id="{10FCF11B-9FEE-4984-93CC-5ED50B25C41E}" type="slidenum">
              <a:rPr lang="en-US" smtClean="0"/>
              <a:pPr/>
              <a:t>6</a:t>
            </a:fld>
            <a:endParaRPr lang="en-US"/>
          </a:p>
        </p:txBody>
      </p:sp>
    </p:spTree>
    <p:extLst>
      <p:ext uri="{BB962C8B-B14F-4D97-AF65-F5344CB8AC3E}">
        <p14:creationId xmlns:p14="http://schemas.microsoft.com/office/powerpoint/2010/main" val="3916061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49312"/>
          </a:xfrm>
          <a:solidFill>
            <a:srgbClr val="00B050"/>
          </a:solidFill>
        </p:spPr>
        <p:txBody>
          <a:bodyPr>
            <a:normAutofit/>
          </a:bodyPr>
          <a:lstStyle/>
          <a:p>
            <a:pPr algn="l"/>
            <a:r>
              <a:rPr lang="en-US" sz="3200" b="1" dirty="0" smtClean="0"/>
              <a:t>Solar Installations – Projected Growth in India</a:t>
            </a:r>
            <a:endParaRPr lang="en-US" sz="32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6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6" descr="sagitaur-logo.jpg"/>
          <p:cNvPicPr>
            <a:picLocks noChangeAspect="1"/>
          </p:cNvPicPr>
          <p:nvPr/>
        </p:nvPicPr>
        <p:blipFill>
          <a:blip r:embed="rId3" cstate="print"/>
          <a:srcRect/>
          <a:stretch>
            <a:fillRect/>
          </a:stretch>
        </p:blipFill>
        <p:spPr bwMode="auto">
          <a:xfrm>
            <a:off x="7924800" y="0"/>
            <a:ext cx="1219200" cy="1049312"/>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26477525-ADD3-4E71-BC91-BBE4E07C9539}" type="datetime4">
              <a:rPr lang="en-US" smtClean="0"/>
              <a:t>September 6, 2012</a:t>
            </a:fld>
            <a:endParaRPr lang="en-US"/>
          </a:p>
        </p:txBody>
      </p:sp>
      <p:sp>
        <p:nvSpPr>
          <p:cNvPr id="8" name="Footer Placeholder 7"/>
          <p:cNvSpPr>
            <a:spLocks noGrp="1"/>
          </p:cNvSpPr>
          <p:nvPr>
            <p:ph type="ftr" sz="quarter" idx="11"/>
          </p:nvPr>
        </p:nvSpPr>
        <p:spPr/>
        <p:txBody>
          <a:bodyPr/>
          <a:lstStyle/>
          <a:p>
            <a:r>
              <a:rPr lang="en-US" smtClean="0"/>
              <a:t>Confidential</a:t>
            </a:r>
            <a:endParaRPr lang="en-US"/>
          </a:p>
        </p:txBody>
      </p:sp>
      <p:sp>
        <p:nvSpPr>
          <p:cNvPr id="9" name="Slide Number Placeholder 8"/>
          <p:cNvSpPr>
            <a:spLocks noGrp="1"/>
          </p:cNvSpPr>
          <p:nvPr>
            <p:ph type="sldNum" sz="quarter" idx="12"/>
          </p:nvPr>
        </p:nvSpPr>
        <p:spPr/>
        <p:txBody>
          <a:bodyPr/>
          <a:lstStyle/>
          <a:p>
            <a:fld id="{10FCF11B-9FEE-4984-93CC-5ED50B25C41E}" type="slidenum">
              <a:rPr lang="en-US" smtClean="0"/>
              <a:pPr/>
              <a:t>7</a:t>
            </a:fld>
            <a:endParaRPr lang="en-US"/>
          </a:p>
        </p:txBody>
      </p:sp>
    </p:spTree>
    <p:extLst>
      <p:ext uri="{BB962C8B-B14F-4D97-AF65-F5344CB8AC3E}">
        <p14:creationId xmlns:p14="http://schemas.microsoft.com/office/powerpoint/2010/main" val="4273462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49312"/>
          </a:xfrm>
          <a:solidFill>
            <a:srgbClr val="00B050"/>
          </a:solidFill>
        </p:spPr>
        <p:txBody>
          <a:bodyPr>
            <a:normAutofit/>
          </a:bodyPr>
          <a:lstStyle/>
          <a:p>
            <a:pPr algn="l"/>
            <a:r>
              <a:rPr lang="en-US" sz="3200" b="1" dirty="0" smtClean="0"/>
              <a:t>Solar Installations – Current Grid Connected</a:t>
            </a:r>
            <a:endParaRPr lang="en-US" sz="3200" b="1" dirty="0"/>
          </a:p>
        </p:txBody>
      </p:sp>
      <p:sp>
        <p:nvSpPr>
          <p:cNvPr id="3" name="Subtitle 2"/>
          <p:cNvSpPr>
            <a:spLocks noGrp="1"/>
          </p:cNvSpPr>
          <p:nvPr>
            <p:ph type="subTitle" idx="1"/>
          </p:nvPr>
        </p:nvSpPr>
        <p:spPr>
          <a:xfrm>
            <a:off x="0" y="1066800"/>
            <a:ext cx="9144000" cy="5791200"/>
          </a:xfrm>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30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6" descr="sagitaur-logo.jpg"/>
          <p:cNvPicPr>
            <a:picLocks noChangeAspect="1"/>
          </p:cNvPicPr>
          <p:nvPr/>
        </p:nvPicPr>
        <p:blipFill>
          <a:blip r:embed="rId3" cstate="print"/>
          <a:srcRect/>
          <a:stretch>
            <a:fillRect/>
          </a:stretch>
        </p:blipFill>
        <p:spPr bwMode="auto">
          <a:xfrm>
            <a:off x="7924800" y="0"/>
            <a:ext cx="1219200" cy="1049312"/>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9BABC3E2-6B7C-4775-8CBC-2A869C2094A2}" type="datetime4">
              <a:rPr lang="en-US" smtClean="0"/>
              <a:t>September 6, 2012</a:t>
            </a:fld>
            <a:endParaRPr lang="en-US"/>
          </a:p>
        </p:txBody>
      </p:sp>
      <p:sp>
        <p:nvSpPr>
          <p:cNvPr id="9" name="Footer Placeholder 8"/>
          <p:cNvSpPr>
            <a:spLocks noGrp="1"/>
          </p:cNvSpPr>
          <p:nvPr>
            <p:ph type="ftr" sz="quarter" idx="11"/>
          </p:nvPr>
        </p:nvSpPr>
        <p:spPr/>
        <p:txBody>
          <a:bodyPr/>
          <a:lstStyle/>
          <a:p>
            <a:r>
              <a:rPr lang="en-US" smtClean="0"/>
              <a:t>Confidential</a:t>
            </a:r>
            <a:endParaRPr lang="en-US"/>
          </a:p>
        </p:txBody>
      </p:sp>
      <p:sp>
        <p:nvSpPr>
          <p:cNvPr id="10" name="Slide Number Placeholder 9"/>
          <p:cNvSpPr>
            <a:spLocks noGrp="1"/>
          </p:cNvSpPr>
          <p:nvPr>
            <p:ph type="sldNum" sz="quarter" idx="12"/>
          </p:nvPr>
        </p:nvSpPr>
        <p:spPr/>
        <p:txBody>
          <a:bodyPr/>
          <a:lstStyle/>
          <a:p>
            <a:fld id="{10FCF11B-9FEE-4984-93CC-5ED50B25C41E}" type="slidenum">
              <a:rPr lang="en-US" smtClean="0"/>
              <a:pPr/>
              <a:t>8</a:t>
            </a:fld>
            <a:endParaRPr lang="en-US"/>
          </a:p>
        </p:txBody>
      </p:sp>
    </p:spTree>
    <p:extLst>
      <p:ext uri="{BB962C8B-B14F-4D97-AF65-F5344CB8AC3E}">
        <p14:creationId xmlns:p14="http://schemas.microsoft.com/office/powerpoint/2010/main" val="3485143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49312"/>
          </a:xfrm>
          <a:solidFill>
            <a:srgbClr val="00B050"/>
          </a:solidFill>
        </p:spPr>
        <p:txBody>
          <a:bodyPr>
            <a:normAutofit/>
          </a:bodyPr>
          <a:lstStyle/>
          <a:p>
            <a:pPr algn="l"/>
            <a:r>
              <a:rPr lang="en-US" sz="3200" b="1" dirty="0" smtClean="0"/>
              <a:t>Solar Parks – Worldwide</a:t>
            </a:r>
            <a:endParaRPr lang="en-US" sz="3200" b="1" dirty="0"/>
          </a:p>
        </p:txBody>
      </p:sp>
      <p:sp>
        <p:nvSpPr>
          <p:cNvPr id="3" name="Subtitle 2"/>
          <p:cNvSpPr>
            <a:spLocks noGrp="1"/>
          </p:cNvSpPr>
          <p:nvPr>
            <p:ph type="subTitle" idx="1"/>
          </p:nvPr>
        </p:nvSpPr>
        <p:spPr>
          <a:xfrm>
            <a:off x="0" y="1066800"/>
            <a:ext cx="9144000" cy="5791200"/>
          </a:xfrm>
        </p:spPr>
        <p:txBody>
          <a:bodyPr/>
          <a:lstStyle/>
          <a:p>
            <a:r>
              <a:rPr lang="en-US" dirty="0" smtClean="0"/>
              <a:t> </a:t>
            </a:r>
            <a:endParaRPr lang="en-US" dirty="0"/>
          </a:p>
        </p:txBody>
      </p:sp>
      <p:sp>
        <p:nvSpPr>
          <p:cNvPr id="4" name="Rectangle 3"/>
          <p:cNvSpPr/>
          <p:nvPr/>
        </p:nvSpPr>
        <p:spPr>
          <a:xfrm>
            <a:off x="304800" y="990600"/>
            <a:ext cx="8503920" cy="5139869"/>
          </a:xfrm>
          <a:prstGeom prst="rect">
            <a:avLst/>
          </a:prstGeom>
        </p:spPr>
        <p:txBody>
          <a:bodyPr wrap="square">
            <a:spAutoFit/>
          </a:bodyPr>
          <a:lstStyle/>
          <a:p>
            <a:endParaRPr lang="en-US" dirty="0" smtClean="0"/>
          </a:p>
          <a:p>
            <a:r>
              <a:rPr lang="en-US" sz="1600" b="1" dirty="0" smtClean="0">
                <a:latin typeface="Tahoma" pitchFamily="34" charset="0"/>
                <a:ea typeface="Tahoma" pitchFamily="34" charset="0"/>
                <a:cs typeface="Tahoma" pitchFamily="34" charset="0"/>
              </a:rPr>
              <a:t>There </a:t>
            </a:r>
            <a:r>
              <a:rPr lang="en-US" sz="1600" b="1" dirty="0">
                <a:latin typeface="Tahoma" pitchFamily="34" charset="0"/>
                <a:ea typeface="Tahoma" pitchFamily="34" charset="0"/>
                <a:cs typeface="Tahoma" pitchFamily="34" charset="0"/>
              </a:rPr>
              <a:t>are many huge solar parks across the globe and these have been</a:t>
            </a:r>
          </a:p>
          <a:p>
            <a:r>
              <a:rPr lang="en-US" sz="1600" b="1" dirty="0">
                <a:latin typeface="Tahoma" pitchFamily="34" charset="0"/>
                <a:ea typeface="Tahoma" pitchFamily="34" charset="0"/>
                <a:cs typeface="Tahoma" pitchFamily="34" charset="0"/>
              </a:rPr>
              <a:t>successful. The largest photovoltaic power plants are as </a:t>
            </a:r>
            <a:r>
              <a:rPr lang="en-US" sz="1600" b="1" dirty="0" smtClean="0">
                <a:latin typeface="Tahoma" pitchFamily="34" charset="0"/>
                <a:ea typeface="Tahoma" pitchFamily="34" charset="0"/>
                <a:cs typeface="Tahoma" pitchFamily="34" charset="0"/>
              </a:rPr>
              <a:t>follows</a:t>
            </a:r>
          </a:p>
          <a:p>
            <a:endParaRPr lang="en-US" sz="1600" b="1" dirty="0">
              <a:latin typeface="Tahoma" pitchFamily="34" charset="0"/>
              <a:ea typeface="Tahoma" pitchFamily="34" charset="0"/>
              <a:cs typeface="Tahoma" pitchFamily="34" charset="0"/>
            </a:endParaRPr>
          </a:p>
          <a:p>
            <a:pPr marL="285750" indent="-285750">
              <a:buFont typeface="Wingdings" charset="2"/>
              <a:buChar char="q"/>
            </a:pPr>
            <a:r>
              <a:rPr lang="en-US" b="1" dirty="0" smtClean="0">
                <a:latin typeface="Tahoma" pitchFamily="34" charset="0"/>
                <a:ea typeface="Tahoma" pitchFamily="34" charset="0"/>
                <a:cs typeface="Tahoma" pitchFamily="34" charset="0"/>
              </a:rPr>
              <a:t>Golmud </a:t>
            </a:r>
            <a:r>
              <a:rPr lang="en-US" b="1" dirty="0">
                <a:latin typeface="Tahoma" pitchFamily="34" charset="0"/>
                <a:ea typeface="Tahoma" pitchFamily="34" charset="0"/>
                <a:cs typeface="Tahoma" pitchFamily="34" charset="0"/>
              </a:rPr>
              <a:t>Solar Park (China, 200 MW)</a:t>
            </a:r>
          </a:p>
          <a:p>
            <a:pPr lvl="1"/>
            <a:r>
              <a:rPr lang="en-US" sz="1600" b="1" dirty="0">
                <a:latin typeface="Segoe UI Semibold" pitchFamily="34" charset="0"/>
                <a:ea typeface="Tahoma" pitchFamily="34" charset="0"/>
                <a:cs typeface="Tahoma" pitchFamily="34" charset="0"/>
              </a:rPr>
              <a:t>The park is located in Golmud, Qinghai Province, China. With </a:t>
            </a:r>
            <a:r>
              <a:rPr lang="en-US" sz="1600" b="1" dirty="0" smtClean="0">
                <a:latin typeface="Segoe UI Semibold" pitchFamily="34" charset="0"/>
                <a:ea typeface="Tahoma" pitchFamily="34" charset="0"/>
                <a:cs typeface="Tahoma" pitchFamily="34" charset="0"/>
              </a:rPr>
              <a:t>an installed </a:t>
            </a:r>
            <a:r>
              <a:rPr lang="en-US" sz="1600" b="1" dirty="0">
                <a:latin typeface="Segoe UI Semibold" pitchFamily="34" charset="0"/>
                <a:ea typeface="Tahoma" pitchFamily="34" charset="0"/>
                <a:cs typeface="Tahoma" pitchFamily="34" charset="0"/>
              </a:rPr>
              <a:t>capacity of 200MW it was the largest solar park at the time </a:t>
            </a:r>
            <a:r>
              <a:rPr lang="en-US" sz="1600" b="1" dirty="0" smtClean="0">
                <a:latin typeface="Segoe UI Semibold" pitchFamily="34" charset="0"/>
                <a:ea typeface="Tahoma" pitchFamily="34" charset="0"/>
                <a:cs typeface="Tahoma" pitchFamily="34" charset="0"/>
              </a:rPr>
              <a:t>of commissioning </a:t>
            </a:r>
            <a:r>
              <a:rPr lang="en-US" sz="1600" b="1" dirty="0">
                <a:latin typeface="Segoe UI Semibold" pitchFamily="34" charset="0"/>
                <a:ea typeface="Tahoma" pitchFamily="34" charset="0"/>
                <a:cs typeface="Tahoma" pitchFamily="34" charset="0"/>
              </a:rPr>
              <a:t>in October 2011</a:t>
            </a:r>
            <a:r>
              <a:rPr lang="en-US" sz="1600" b="1" dirty="0" smtClean="0">
                <a:latin typeface="Segoe UI Semibold" pitchFamily="34" charset="0"/>
                <a:ea typeface="Tahoma" pitchFamily="34" charset="0"/>
                <a:cs typeface="Tahoma" pitchFamily="34" charset="0"/>
              </a:rPr>
              <a:t>.  </a:t>
            </a:r>
            <a:r>
              <a:rPr lang="en-US" sz="1600" b="1" dirty="0">
                <a:latin typeface="Segoe UI Semibold" pitchFamily="34" charset="0"/>
                <a:ea typeface="Tahoma" pitchFamily="34" charset="0"/>
                <a:cs typeface="Tahoma" pitchFamily="34" charset="0"/>
              </a:rPr>
              <a:t>It is owned by the </a:t>
            </a:r>
            <a:r>
              <a:rPr lang="en-US" sz="1600" b="1" dirty="0" smtClean="0">
                <a:latin typeface="Segoe UI Semibold" pitchFamily="34" charset="0"/>
                <a:ea typeface="Tahoma" pitchFamily="34" charset="0"/>
                <a:cs typeface="Tahoma" pitchFamily="34" charset="0"/>
              </a:rPr>
              <a:t>Huanghe</a:t>
            </a:r>
            <a:r>
              <a:rPr lang="en-US" sz="1600" b="1" dirty="0">
                <a:latin typeface="Segoe UI Semibold" pitchFamily="34" charset="0"/>
                <a:ea typeface="Tahoma" pitchFamily="34" charset="0"/>
                <a:cs typeface="Tahoma" pitchFamily="34" charset="0"/>
              </a:rPr>
              <a:t> </a:t>
            </a:r>
            <a:r>
              <a:rPr lang="en-US" sz="1600" b="1" dirty="0" smtClean="0">
                <a:latin typeface="Segoe UI Semibold" pitchFamily="34" charset="0"/>
                <a:ea typeface="Tahoma" pitchFamily="34" charset="0"/>
                <a:cs typeface="Tahoma" pitchFamily="34" charset="0"/>
              </a:rPr>
              <a:t>Hydropower </a:t>
            </a:r>
            <a:r>
              <a:rPr lang="en-US" sz="1600" b="1" dirty="0">
                <a:latin typeface="Segoe UI Semibold" pitchFamily="34" charset="0"/>
                <a:ea typeface="Tahoma" pitchFamily="34" charset="0"/>
                <a:cs typeface="Tahoma" pitchFamily="34" charset="0"/>
              </a:rPr>
              <a:t>a subsidiary of China Power Investment Corporation </a:t>
            </a:r>
            <a:r>
              <a:rPr lang="en-US" sz="1600" b="1" dirty="0" smtClean="0">
                <a:latin typeface="Segoe UI Semibold" pitchFamily="34" charset="0"/>
                <a:ea typeface="Tahoma" pitchFamily="34" charset="0"/>
                <a:cs typeface="Tahoma" pitchFamily="34" charset="0"/>
              </a:rPr>
              <a:t>and was </a:t>
            </a:r>
            <a:r>
              <a:rPr lang="en-US" sz="1600" b="1" dirty="0">
                <a:latin typeface="Segoe UI Semibold" pitchFamily="34" charset="0"/>
                <a:ea typeface="Tahoma" pitchFamily="34" charset="0"/>
                <a:cs typeface="Tahoma" pitchFamily="34" charset="0"/>
              </a:rPr>
              <a:t>completed by Yingli</a:t>
            </a:r>
            <a:r>
              <a:rPr lang="en-US" sz="1600" b="1" dirty="0" smtClean="0">
                <a:latin typeface="Segoe UI Semibold" pitchFamily="34" charset="0"/>
                <a:ea typeface="Tahoma" pitchFamily="34" charset="0"/>
                <a:cs typeface="Tahoma" pitchFamily="34" charset="0"/>
              </a:rPr>
              <a:t>.</a:t>
            </a:r>
          </a:p>
          <a:p>
            <a:endParaRPr lang="en-US" sz="1600" b="1" dirty="0">
              <a:latin typeface="Tahoma" pitchFamily="34" charset="0"/>
              <a:ea typeface="Tahoma" pitchFamily="34" charset="0"/>
              <a:cs typeface="Tahoma" pitchFamily="34" charset="0"/>
            </a:endParaRPr>
          </a:p>
          <a:p>
            <a:pPr marL="285750" indent="-285750">
              <a:buFont typeface="Wingdings" charset="2"/>
              <a:buChar char="q"/>
            </a:pPr>
            <a:r>
              <a:rPr lang="it-IT" b="1" dirty="0" smtClean="0">
                <a:latin typeface="Tahoma" pitchFamily="34" charset="0"/>
                <a:ea typeface="Tahoma" pitchFamily="34" charset="0"/>
                <a:cs typeface="Tahoma" pitchFamily="34" charset="0"/>
              </a:rPr>
              <a:t>Perovo </a:t>
            </a:r>
            <a:r>
              <a:rPr lang="it-IT" b="1" dirty="0">
                <a:latin typeface="Tahoma" pitchFamily="34" charset="0"/>
                <a:ea typeface="Tahoma" pitchFamily="34" charset="0"/>
                <a:cs typeface="Tahoma" pitchFamily="34" charset="0"/>
              </a:rPr>
              <a:t>Solar Park (Ukraine, 100MW)</a:t>
            </a:r>
          </a:p>
          <a:p>
            <a:pPr lvl="1"/>
            <a:r>
              <a:rPr lang="en-US" sz="1600" b="1" dirty="0">
                <a:latin typeface="Segoe UI Semibold" pitchFamily="34" charset="0"/>
                <a:ea typeface="Tahoma" pitchFamily="34" charset="0"/>
                <a:cs typeface="Tahoma" pitchFamily="34" charset="0"/>
              </a:rPr>
              <a:t>The park is located at Perovo, Crimea, Ukraine. It is owned </a:t>
            </a:r>
            <a:r>
              <a:rPr lang="en-US" sz="1600" b="1" dirty="0" smtClean="0">
                <a:latin typeface="Segoe UI Semibold" pitchFamily="34" charset="0"/>
                <a:ea typeface="Tahoma" pitchFamily="34" charset="0"/>
                <a:cs typeface="Tahoma" pitchFamily="34" charset="0"/>
              </a:rPr>
              <a:t>and completed </a:t>
            </a:r>
            <a:r>
              <a:rPr lang="en-US" sz="1600" b="1" dirty="0">
                <a:latin typeface="Segoe UI Semibold" pitchFamily="34" charset="0"/>
                <a:ea typeface="Tahoma" pitchFamily="34" charset="0"/>
                <a:cs typeface="Tahoma" pitchFamily="34" charset="0"/>
              </a:rPr>
              <a:t>by Activ Solar in December 2011</a:t>
            </a:r>
            <a:r>
              <a:rPr lang="en-US" sz="1600" b="1" dirty="0" smtClean="0">
                <a:latin typeface="Segoe UI Semibold" pitchFamily="34" charset="0"/>
                <a:ea typeface="Tahoma" pitchFamily="34" charset="0"/>
                <a:cs typeface="Tahoma" pitchFamily="34" charset="0"/>
              </a:rPr>
              <a:t>.</a:t>
            </a:r>
          </a:p>
          <a:p>
            <a:endParaRPr lang="en-US" sz="1600" b="1" dirty="0">
              <a:latin typeface="Tahoma" pitchFamily="34" charset="0"/>
              <a:ea typeface="Tahoma" pitchFamily="34" charset="0"/>
              <a:cs typeface="Tahoma" pitchFamily="34" charset="0"/>
            </a:endParaRPr>
          </a:p>
          <a:p>
            <a:pPr marL="285750" indent="-285750">
              <a:buFont typeface="Wingdings" charset="2"/>
              <a:buChar char="q"/>
            </a:pPr>
            <a:r>
              <a:rPr lang="en-US" b="1" dirty="0" smtClean="0">
                <a:latin typeface="Tahoma" pitchFamily="34" charset="0"/>
                <a:ea typeface="Tahoma" pitchFamily="34" charset="0"/>
                <a:cs typeface="Tahoma" pitchFamily="34" charset="0"/>
              </a:rPr>
              <a:t>Sarnia </a:t>
            </a:r>
            <a:r>
              <a:rPr lang="en-US" b="1" dirty="0">
                <a:latin typeface="Tahoma" pitchFamily="34" charset="0"/>
                <a:ea typeface="Tahoma" pitchFamily="34" charset="0"/>
                <a:cs typeface="Tahoma" pitchFamily="34" charset="0"/>
              </a:rPr>
              <a:t>Photovoltaic Power Plant (Canada, 97 MW)</a:t>
            </a:r>
          </a:p>
          <a:p>
            <a:pPr lvl="1"/>
            <a:r>
              <a:rPr lang="en-US" sz="1600" b="1" dirty="0">
                <a:latin typeface="Segoe UI Semibold" pitchFamily="34" charset="0"/>
                <a:ea typeface="Tahoma" pitchFamily="34" charset="0"/>
                <a:cs typeface="Tahoma" pitchFamily="34" charset="0"/>
              </a:rPr>
              <a:t>The park is located near </a:t>
            </a:r>
            <a:r>
              <a:rPr lang="en-US" sz="1600" b="1" dirty="0" smtClean="0">
                <a:latin typeface="Segoe UI Semibold" pitchFamily="34" charset="0"/>
                <a:ea typeface="Tahoma" pitchFamily="34" charset="0"/>
                <a:cs typeface="Tahoma" pitchFamily="34" charset="0"/>
              </a:rPr>
              <a:t>Sarnia, </a:t>
            </a:r>
            <a:r>
              <a:rPr lang="en-US" sz="1600" b="1" dirty="0">
                <a:latin typeface="Segoe UI Semibold" pitchFamily="34" charset="0"/>
                <a:ea typeface="Tahoma" pitchFamily="34" charset="0"/>
                <a:cs typeface="Tahoma" pitchFamily="34" charset="0"/>
              </a:rPr>
              <a:t>Ontario in Canada. At the time </a:t>
            </a:r>
            <a:r>
              <a:rPr lang="en-US" sz="1600" b="1" dirty="0" smtClean="0">
                <a:latin typeface="Segoe UI Semibold" pitchFamily="34" charset="0"/>
                <a:ea typeface="Tahoma" pitchFamily="34" charset="0"/>
                <a:cs typeface="Tahoma" pitchFamily="34" charset="0"/>
              </a:rPr>
              <a:t>of completion </a:t>
            </a:r>
            <a:r>
              <a:rPr lang="en-US" sz="1600" b="1" dirty="0">
                <a:latin typeface="Segoe UI Semibold" pitchFamily="34" charset="0"/>
                <a:ea typeface="Tahoma" pitchFamily="34" charset="0"/>
                <a:cs typeface="Tahoma" pitchFamily="34" charset="0"/>
              </a:rPr>
              <a:t>in September 2010 it was the world’s largest </a:t>
            </a:r>
            <a:r>
              <a:rPr lang="en-US" sz="1600" b="1" dirty="0" smtClean="0">
                <a:latin typeface="Segoe UI Semibold" pitchFamily="34" charset="0"/>
                <a:ea typeface="Tahoma" pitchFamily="34" charset="0"/>
                <a:cs typeface="Tahoma" pitchFamily="34" charset="0"/>
              </a:rPr>
              <a:t>photovoltaic plant</a:t>
            </a:r>
            <a:r>
              <a:rPr lang="en-US" sz="1600" b="1" dirty="0">
                <a:latin typeface="Segoe UI Semibold" pitchFamily="34" charset="0"/>
                <a:ea typeface="Tahoma" pitchFamily="34" charset="0"/>
                <a:cs typeface="Tahoma" pitchFamily="34" charset="0"/>
              </a:rPr>
              <a:t>. Enbridge owns the plant; it was completed and is been </a:t>
            </a:r>
            <a:r>
              <a:rPr lang="en-US" sz="1600" b="1" dirty="0" smtClean="0">
                <a:latin typeface="Segoe UI Semibold" pitchFamily="34" charset="0"/>
                <a:ea typeface="Tahoma" pitchFamily="34" charset="0"/>
                <a:cs typeface="Tahoma" pitchFamily="34" charset="0"/>
              </a:rPr>
              <a:t>operated by </a:t>
            </a:r>
            <a:r>
              <a:rPr lang="en-US" sz="1600" b="1" dirty="0">
                <a:latin typeface="Segoe UI Semibold" pitchFamily="34" charset="0"/>
                <a:ea typeface="Tahoma" pitchFamily="34" charset="0"/>
                <a:cs typeface="Tahoma" pitchFamily="34" charset="0"/>
              </a:rPr>
              <a:t>First Solar under a long-term contract for Enbridge</a:t>
            </a:r>
            <a:r>
              <a:rPr lang="en-US" sz="1600" b="1" dirty="0" smtClean="0">
                <a:latin typeface="Segoe UI Semibold" pitchFamily="34" charset="0"/>
                <a:ea typeface="Tahoma" pitchFamily="34" charset="0"/>
                <a:cs typeface="Tahoma" pitchFamily="34" charset="0"/>
              </a:rPr>
              <a:t>.</a:t>
            </a:r>
          </a:p>
          <a:p>
            <a:pPr lvl="1"/>
            <a:endParaRPr lang="en-US" sz="1600" b="1" dirty="0">
              <a:latin typeface="Segoe UI Semibold" pitchFamily="34" charset="0"/>
              <a:ea typeface="Tahoma" pitchFamily="34" charset="0"/>
              <a:cs typeface="Tahoma" pitchFamily="34" charset="0"/>
            </a:endParaRPr>
          </a:p>
        </p:txBody>
      </p:sp>
      <p:pic>
        <p:nvPicPr>
          <p:cNvPr id="5" name="Picture 16" descr="sagitaur-logo.jpg"/>
          <p:cNvPicPr>
            <a:picLocks noChangeAspect="1"/>
          </p:cNvPicPr>
          <p:nvPr/>
        </p:nvPicPr>
        <p:blipFill>
          <a:blip r:embed="rId2" cstate="print"/>
          <a:srcRect/>
          <a:stretch>
            <a:fillRect/>
          </a:stretch>
        </p:blipFill>
        <p:spPr bwMode="auto">
          <a:xfrm>
            <a:off x="7924800" y="0"/>
            <a:ext cx="1219200" cy="1049312"/>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1773E24F-3176-4511-8906-325FE765C0E0}" type="datetime4">
              <a:rPr lang="en-US" smtClean="0"/>
              <a:t>September 6, 2012</a:t>
            </a:fld>
            <a:endParaRPr lang="en-US"/>
          </a:p>
        </p:txBody>
      </p:sp>
      <p:sp>
        <p:nvSpPr>
          <p:cNvPr id="10" name="Footer Placeholder 9"/>
          <p:cNvSpPr>
            <a:spLocks noGrp="1"/>
          </p:cNvSpPr>
          <p:nvPr>
            <p:ph type="ftr" sz="quarter" idx="11"/>
          </p:nvPr>
        </p:nvSpPr>
        <p:spPr/>
        <p:txBody>
          <a:bodyPr/>
          <a:lstStyle/>
          <a:p>
            <a:r>
              <a:rPr lang="en-US" smtClean="0"/>
              <a:t>Confidential</a:t>
            </a:r>
            <a:endParaRPr lang="en-US"/>
          </a:p>
        </p:txBody>
      </p:sp>
      <p:sp>
        <p:nvSpPr>
          <p:cNvPr id="11" name="Slide Number Placeholder 10"/>
          <p:cNvSpPr>
            <a:spLocks noGrp="1"/>
          </p:cNvSpPr>
          <p:nvPr>
            <p:ph type="sldNum" sz="quarter" idx="12"/>
          </p:nvPr>
        </p:nvSpPr>
        <p:spPr/>
        <p:txBody>
          <a:bodyPr/>
          <a:lstStyle/>
          <a:p>
            <a:fld id="{10FCF11B-9FEE-4984-93CC-5ED50B25C41E}" type="slidenum">
              <a:rPr lang="en-US" smtClean="0"/>
              <a:pPr/>
              <a:t>9</a:t>
            </a:fld>
            <a:endParaRPr lang="en-US"/>
          </a:p>
        </p:txBody>
      </p:sp>
    </p:spTree>
    <p:extLst>
      <p:ext uri="{BB962C8B-B14F-4D97-AF65-F5344CB8AC3E}">
        <p14:creationId xmlns:p14="http://schemas.microsoft.com/office/powerpoint/2010/main" val="2658016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2186</Words>
  <Application>Microsoft Office PowerPoint</Application>
  <PresentationFormat>On-screen Show (4:3)</PresentationFormat>
  <Paragraphs>348</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Solar Installations – Projected Growth in India</vt:lpstr>
      <vt:lpstr>Solar Installations – Current Grid Connected</vt:lpstr>
      <vt:lpstr>Solar Parks – Worldwide</vt:lpstr>
      <vt:lpstr>Solar Parks – India</vt:lpstr>
      <vt:lpstr>Karnataka Solar Park</vt:lpstr>
      <vt:lpstr>Karnataka Solar Park</vt:lpstr>
      <vt:lpstr>Karnataka Solar Park</vt:lpstr>
      <vt:lpstr>Karnataka Solar Park</vt:lpstr>
      <vt:lpstr>Karnataka Solar Park</vt:lpstr>
      <vt:lpstr>Karnataka Solar Park</vt:lpstr>
      <vt:lpstr>Karnataka Solar Park</vt:lpstr>
      <vt:lpstr>Karnataka Solar Park</vt:lpstr>
      <vt:lpstr>Karnataka Solar Park</vt:lpstr>
      <vt:lpstr>Karnataka Solar Park Location</vt:lpstr>
      <vt:lpstr>Karnataka Solar Park Location</vt:lpstr>
      <vt:lpstr>Karnataka Solar Park</vt:lpstr>
      <vt:lpstr>Thank You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Installations – Projected Growth in India</dc:title>
  <dc:creator>AR</dc:creator>
  <cp:lastModifiedBy>AR</cp:lastModifiedBy>
  <cp:revision>184</cp:revision>
  <cp:lastPrinted>2012-09-06T04:41:11Z</cp:lastPrinted>
  <dcterms:created xsi:type="dcterms:W3CDTF">2012-08-31T08:56:33Z</dcterms:created>
  <dcterms:modified xsi:type="dcterms:W3CDTF">2012-09-06T04:50:39Z</dcterms:modified>
</cp:coreProperties>
</file>